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4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8" r:id="rId24"/>
    <p:sldId id="281" r:id="rId25"/>
    <p:sldId id="282" r:id="rId26"/>
    <p:sldId id="285" r:id="rId27"/>
    <p:sldId id="286" r:id="rId28"/>
    <p:sldId id="283" r:id="rId29"/>
    <p:sldId id="284" r:id="rId30"/>
    <p:sldId id="287" r:id="rId31"/>
    <p:sldId id="289" r:id="rId32"/>
    <p:sldId id="291" r:id="rId33"/>
    <p:sldId id="293" r:id="rId34"/>
    <p:sldId id="290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9" r:id="rId50"/>
    <p:sldId id="310" r:id="rId51"/>
    <p:sldId id="308" r:id="rId52"/>
    <p:sldId id="311" r:id="rId53"/>
    <p:sldId id="312" r:id="rId54"/>
    <p:sldId id="313" r:id="rId55"/>
    <p:sldId id="315" r:id="rId56"/>
    <p:sldId id="317" r:id="rId57"/>
    <p:sldId id="318" r:id="rId58"/>
    <p:sldId id="320" r:id="rId59"/>
    <p:sldId id="321" r:id="rId60"/>
    <p:sldId id="319" r:id="rId61"/>
    <p:sldId id="322" r:id="rId62"/>
  </p:sldIdLst>
  <p:sldSz cx="12192000" cy="6858000"/>
  <p:notesSz cx="6858000" cy="9144000"/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74"/>
  </p:normalViewPr>
  <p:slideViewPr>
    <p:cSldViewPr snapToGrid="0">
      <p:cViewPr varScale="1">
        <p:scale>
          <a:sx n="119" d="100"/>
          <a:sy n="119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8A963-BF06-49E7-5154-68F132098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CBA4412-DADE-FA4C-A787-26FA97CC5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DD79B2-97C8-B5D0-0011-688FBCD8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ED494D-E8BE-757F-C75E-44E7A8B68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13A4F-4620-BC6D-29E5-D03FCDBA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134327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4C12E-191D-095D-D1AE-D7B0B0EA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C7D764-A13F-5215-83EE-09017E2AF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0517C-716E-84B0-9777-298DAC3A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DB8EDF-2B22-0420-AB61-D997359C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5F321C-F72C-9BAC-16D8-0CA72FF3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4091709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F65CE3-48B0-49BA-B0D8-915441845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60B3EF-57CC-41E4-B300-D68BD3F1F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33C0B5-C1BD-8F92-846C-254BE8D0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225C64-85C1-2108-1230-05B7CCD5D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39EEC2-9CD5-4296-BEE6-809650F6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96790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CF6B5-B0CA-1E9A-C078-76E6A616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A605A-4D32-C940-6BDE-6A539771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18D2EB-8554-C528-C560-3F621F02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1D57C6-5C1C-0760-491C-7F3B6E2A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30BCC-A15D-5248-A913-0E39F6B6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6599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96002-9EA0-74D0-1382-78A6D46A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08A618-DAED-7261-DD1F-1EBB7ADCD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4C2A25-AAF8-59B6-D765-BAE4EC42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AED64B-497B-8134-B149-F99B650D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DF09B-091D-FA00-018C-CE99F432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24658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EF919-71A3-4248-1C46-7D744C114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FED38-82FD-AC0E-4799-B4414DEAB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B69E9E-3DC5-C3F9-9B55-CBFB5B9C8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FF4DEA-47B8-0EB7-33FD-3EE17406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0AD31-046A-FDD7-C0E3-2A0CECD9E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7E4AC2-5BDC-9211-0AA5-64C36625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74455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C2903-3BEC-C3D4-395A-BF378D3F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A63C34-9E9C-2713-5F78-CF327C0A6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4BA0A5-5281-7315-1FE7-A0B8E7DAE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5F85616-A702-6FE3-F19C-669D049AF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93F9C10-573E-B0AB-BA05-5EB6D65D4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AD41111-3199-67A5-3AF0-DF2BE5B1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7B2C34-43D3-15D0-1A8D-19C60EC6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833C2D-CACE-5F2D-401C-7CC308AB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76601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E652F-CC29-E2E3-5476-FEDC2B6B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9E0991-0797-89A5-D36C-725A652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EB14557-0724-33F1-1EF9-8F90DB80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98DA03-FCC9-E3D3-B471-17916DFE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42705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9FE094-CD53-2743-C9F0-A4B36D4D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695C87-7E72-B0B1-8D36-56484F7A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F9FC48-ECEB-8AFD-A307-5B9BFD72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30823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7DFC33-6B20-D90E-7DF7-3245463D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464AF9-86AE-677D-9838-2544E117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E8BD58-08F1-EF52-00AB-9DFC48857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AB5691-EF9B-4B60-CF1B-69477095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68FE07-5464-79FD-AB9A-5098E7D0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6A4C28-901F-2E5A-4B4B-8FD7A0F8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5245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ACA42-38E5-8AA1-0D59-CF6207CB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1E2D785-5BC6-1F49-50D7-C12F89530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85C0F7-0668-6010-592D-2DD571E6D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D3BC2A4-84E1-424B-7C25-AE8BFE47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D212C1-119B-8B6B-5255-F72E1BE9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08705A-73B4-75E9-C511-91B5422E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9591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F20B1-F8BC-C540-79CD-1165CC806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638661-6DAE-456F-081F-D0DAE50E1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8D9064-36E1-4D8B-3C4C-B24A7C0B0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6580-7C81-934F-8D25-D65458312F74}" type="datetimeFigureOut">
              <a:rPr lang="ru-DE" smtClean="0"/>
              <a:t>03.04.25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FB0C9-A45B-B615-F224-987EC629B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CC8BB-F748-A02C-553B-A49EB5164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C380A-288F-D248-8443-B0CC8E1B22D4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52903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311.290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Unsharp_mask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omepages.inf.ed.ac.uk/rbf/HIPR2/log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17/feature-visualizati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7/feature-visualizat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ross-correl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s.developer.nvidia.com/t/nhwc-vs-nchw-convolution/111065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sota/image-classification-on-imagene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princeton.edu/courses/archive/spr08/cos598B/Readings/Fukushima1980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vision.stanford.edu/cs598_spring07/papers/Lecun98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ann.lecun.org/exdb/mnist/index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-net.org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-net.org/challenges/LSVRC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_files/paper/2012/file/c399862d3b9d6b76c8436e924a68c45b-Paper.pdf" TargetMode="External"/><Relationship Id="rId2" Type="http://schemas.openxmlformats.org/officeDocument/2006/relationships/hyperlink" Target="https://image-net.org/challenges/LSVRC/2012/resul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belprize.org/prizes/medicine/1981/press-release/" TargetMode="External"/><Relationship Id="rId2" Type="http://schemas.openxmlformats.org/officeDocument/2006/relationships/hyperlink" Target="https://pmc.ncbi.nlm.nih.gov/articles/PMC1359523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_files/paper/2012/file/c399862d3b9d6b76c8436e924a68c45b-Paper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rxiv.org/abs/1311.2901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9.1556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484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3.05027" TargetMode="External"/><Relationship Id="rId2" Type="http://schemas.openxmlformats.org/officeDocument/2006/relationships/hyperlink" Target="https://arxiv.org/abs/1512.03385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hyperlink" Target="https://d2l.ai/chapter_convolutional-modern/resnet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3.01164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2l.ai/chapter_convolutional-modern/resn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1611.05431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xiv.org/abs/1605.07146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arxiv.org/abs/1608.06993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arxiv.org/abs/1608.06993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704.04861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704.0486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oseledets/dl2024/8d739d06892c9cc71f198c1c478d51b4a6801866/lectures/lecture-2/mobilenet-block.pn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seledets/dl2024/8d739d06892c9cc71f198c1c478d51b4a6801866/lectures/lecture-2/mobilenetV2.png" TargetMode="External"/><Relationship Id="rId2" Type="http://schemas.openxmlformats.org/officeDocument/2006/relationships/hyperlink" Target="https://arxiv.org/abs/1801.043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eledets/dl2024/blob/main/lectures/lecture-2/lecture-2.ipynb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11946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311.2901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abs/1905.1194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belprize.org/prizes/medicine/1981/press-release/" TargetMode="External"/><Relationship Id="rId2" Type="http://schemas.openxmlformats.org/officeDocument/2006/relationships/hyperlink" Target="https://www.ncbi.nlm.nih.gov/pmc/articles/PMC1359523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princeton.edu/courses/archive/spr08/cos598B/Readings/Fukushima1980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istill.pub/2017/feature-visualiza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B33E3-7608-2802-5871-5108D1269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DE" dirty="0"/>
              <a:t>Deep Learning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CFD630-56B8-67E5-4969-71CD39747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DE" dirty="0"/>
              <a:t>2. Convolutional Neural Networks</a:t>
            </a:r>
          </a:p>
          <a:p>
            <a:r>
              <a:rPr lang="ru-DE" dirty="0"/>
              <a:t>Term 4, 2025</a:t>
            </a:r>
          </a:p>
          <a:p>
            <a:r>
              <a:rPr lang="ru-DE" dirty="0"/>
              <a:t>Skoltech</a:t>
            </a:r>
          </a:p>
        </p:txBody>
      </p:sp>
    </p:spTree>
    <p:extLst>
      <p:ext uri="{BB962C8B-B14F-4D97-AF65-F5344CB8AC3E}">
        <p14:creationId xmlns:p14="http://schemas.microsoft.com/office/powerpoint/2010/main" val="140834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740A44-7713-1895-A738-D6776012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Biological Inspiration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D6D187-0F85-8F31-B35E-BDE43A79A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Information </a:t>
            </a:r>
            <a:r>
              <a:rPr lang="de-DE" dirty="0" err="1"/>
              <a:t>flows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builds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CNNs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increasingly</a:t>
            </a:r>
            <a:r>
              <a:rPr lang="de-DE" dirty="0"/>
              <a:t>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Zeiler and </a:t>
            </a:r>
            <a:r>
              <a:rPr lang="de-DE" dirty="0" err="1"/>
              <a:t>Fergus's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(2013) </a:t>
            </a:r>
            <a:r>
              <a:rPr lang="de-DE" dirty="0" err="1"/>
              <a:t>revealed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learns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https://arxiv.org/abs/1311.2901</a:t>
            </a:r>
            <a:endParaRPr lang="de-DE" dirty="0"/>
          </a:p>
          <a:p>
            <a:pPr lvl="2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97680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AB739-B087-EB48-01C0-BB110DFF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Foundations in Classical Computer Vision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01F13E-A0AE-A75D-B3EF-A143C260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Traditional CV </a:t>
            </a:r>
            <a:r>
              <a:rPr lang="de-DE" dirty="0" err="1"/>
              <a:t>used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dirty="0"/>
              <a:t>Edge </a:t>
            </a:r>
            <a:r>
              <a:rPr lang="de-DE" dirty="0" err="1"/>
              <a:t>detection</a:t>
            </a:r>
            <a:r>
              <a:rPr lang="de-DE" dirty="0"/>
              <a:t> (Sobel)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183299E-9C5D-A2AE-8CFD-68C23EC3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7" y="2909617"/>
            <a:ext cx="2908300" cy="1892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513286-246D-29E4-AAD1-B8117CA9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5" y="2909617"/>
            <a:ext cx="4064000" cy="304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1EFEE9-B7DF-FD16-F332-711B71CB5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78" y="2909617"/>
            <a:ext cx="40640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2CFF4-835B-0710-2A45-C2B43B81FB31}"/>
              </a:ext>
            </a:extLst>
          </p:cNvPr>
          <p:cNvSpPr txBox="1"/>
          <p:nvPr/>
        </p:nvSpPr>
        <p:spPr>
          <a:xfrm>
            <a:off x="4857919" y="6038463"/>
            <a:ext cx="649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By Simpsons </a:t>
            </a:r>
            <a:r>
              <a:rPr lang="de-DE" sz="1200" dirty="0" err="1"/>
              <a:t>contributor</a:t>
            </a:r>
            <a:r>
              <a:rPr lang="de-DE" sz="1200" dirty="0"/>
              <a:t>, CC BY-SA 3.0, https://</a:t>
            </a:r>
            <a:r>
              <a:rPr lang="de-DE" sz="1200" dirty="0" err="1"/>
              <a:t>commons.wikimedia.org</a:t>
            </a:r>
            <a:r>
              <a:rPr lang="de-DE" sz="1200" dirty="0"/>
              <a:t>/</a:t>
            </a:r>
            <a:r>
              <a:rPr lang="de-DE" sz="1200" dirty="0" err="1"/>
              <a:t>w</a:t>
            </a:r>
            <a:r>
              <a:rPr lang="de-DE" sz="1200" dirty="0"/>
              <a:t>/</a:t>
            </a:r>
            <a:r>
              <a:rPr lang="de-DE" sz="1200" dirty="0" err="1"/>
              <a:t>index.php?curid</a:t>
            </a:r>
            <a:r>
              <a:rPr lang="de-DE" sz="1200" dirty="0"/>
              <a:t>=8904364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314723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AB739-B087-EB48-01C0-BB110DFF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Foundations in Classical Computer Vision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01F13E-A0AE-A75D-B3EF-A143C260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Traditional CV </a:t>
            </a:r>
            <a:r>
              <a:rPr lang="de-DE" dirty="0" err="1"/>
              <a:t>used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dirty="0"/>
              <a:t>Gabor </a:t>
            </a:r>
            <a:r>
              <a:rPr lang="de-DE" dirty="0" err="1"/>
              <a:t>filters</a:t>
            </a:r>
            <a:endParaRPr lang="de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6BF0EB-8CAD-21FA-B354-86C94DBB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9" y="2645755"/>
            <a:ext cx="3384433" cy="3367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4DACC6-F8EE-787C-33C6-78A69D477D1C}"/>
              </a:ext>
            </a:extLst>
          </p:cNvPr>
          <p:cNvSpPr txBox="1"/>
          <p:nvPr/>
        </p:nvSpPr>
        <p:spPr>
          <a:xfrm>
            <a:off x="561369" y="6009849"/>
            <a:ext cx="4292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By </a:t>
            </a:r>
            <a:r>
              <a:rPr lang="de-DE" sz="1200" dirty="0" err="1"/>
              <a:t>AkanoToE</a:t>
            </a:r>
            <a:r>
              <a:rPr lang="de-DE" sz="1200" dirty="0"/>
              <a:t> - Own </a:t>
            </a:r>
            <a:r>
              <a:rPr lang="de-DE" sz="1200" dirty="0" err="1"/>
              <a:t>work</a:t>
            </a:r>
            <a:r>
              <a:rPr lang="de-DE" sz="1200" dirty="0"/>
              <a:t> </a:t>
            </a:r>
            <a:r>
              <a:rPr lang="de-DE" sz="1200" dirty="0" err="1"/>
              <a:t>based</a:t>
            </a:r>
            <a:r>
              <a:rPr lang="de-DE" sz="1200" dirty="0"/>
              <a:t> on: Gabor </a:t>
            </a:r>
            <a:r>
              <a:rPr lang="de-DE" sz="1200" dirty="0" err="1"/>
              <a:t>filter.png</a:t>
            </a:r>
            <a:r>
              <a:rPr lang="de-DE" sz="1200" dirty="0"/>
              <a:t>, CC BY-SA 4.0,</a:t>
            </a:r>
          </a:p>
          <a:p>
            <a:r>
              <a:rPr lang="de-DE" sz="1200" dirty="0"/>
              <a:t>https://</a:t>
            </a:r>
            <a:r>
              <a:rPr lang="de-DE" sz="1200" dirty="0" err="1"/>
              <a:t>commons.wikimedia.org</a:t>
            </a:r>
            <a:r>
              <a:rPr lang="de-DE" sz="1200" dirty="0"/>
              <a:t>/</a:t>
            </a:r>
            <a:r>
              <a:rPr lang="de-DE" sz="1200" dirty="0" err="1"/>
              <a:t>w</a:t>
            </a:r>
            <a:r>
              <a:rPr lang="de-DE" sz="1200" dirty="0"/>
              <a:t>/</a:t>
            </a:r>
            <a:r>
              <a:rPr lang="de-DE" sz="1200" dirty="0" err="1"/>
              <a:t>index.php?curid</a:t>
            </a:r>
            <a:r>
              <a:rPr lang="de-DE" sz="1200" dirty="0"/>
              <a:t>=88998601</a:t>
            </a:r>
            <a:endParaRPr lang="ru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1D9A7-206C-095C-2AD1-88E688669796}"/>
              </a:ext>
            </a:extLst>
          </p:cNvPr>
          <p:cNvSpPr txBox="1"/>
          <p:nvPr/>
        </p:nvSpPr>
        <p:spPr>
          <a:xfrm>
            <a:off x="5307980" y="6027401"/>
            <a:ext cx="6635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</a:t>
            </a:r>
            <a:r>
              <a:rPr lang="ru-RU" sz="1200" dirty="0"/>
              <a:t> </a:t>
            </a:r>
            <a:r>
              <a:rPr lang="de-DE" sz="1200" dirty="0" err="1"/>
              <a:t>MrJacobs</a:t>
            </a:r>
            <a:r>
              <a:rPr lang="de-DE" sz="1200" dirty="0"/>
              <a:t> – Own </a:t>
            </a:r>
            <a:r>
              <a:rPr lang="de-DE" sz="1200" dirty="0" err="1"/>
              <a:t>work</a:t>
            </a:r>
            <a:r>
              <a:rPr lang="ru-RU" sz="1200" dirty="0"/>
              <a:t>, </a:t>
            </a:r>
            <a:r>
              <a:rPr lang="de-DE" sz="1200" dirty="0"/>
              <a:t>CC BY-SA 3.0, https://</a:t>
            </a:r>
            <a:r>
              <a:rPr lang="de-DE" sz="1200" dirty="0" err="1"/>
              <a:t>commons.wikimedia.org</a:t>
            </a:r>
            <a:r>
              <a:rPr lang="de-DE" sz="1200" dirty="0"/>
              <a:t>/</a:t>
            </a:r>
            <a:r>
              <a:rPr lang="de-DE" sz="1200" dirty="0" err="1"/>
              <a:t>w</a:t>
            </a:r>
            <a:r>
              <a:rPr lang="de-DE" sz="1200" dirty="0"/>
              <a:t>/</a:t>
            </a:r>
            <a:r>
              <a:rPr lang="de-DE" sz="1200" dirty="0" err="1"/>
              <a:t>index.php?curid</a:t>
            </a:r>
            <a:r>
              <a:rPr lang="de-DE" sz="1200" dirty="0"/>
              <a:t>=23580768</a:t>
            </a:r>
            <a:endParaRPr lang="ru-DE" sz="1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0DB377-DB35-1EB0-A1C6-0FA799FE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45" y="2645755"/>
            <a:ext cx="3045409" cy="335186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5C7529-DD93-4406-7D6E-B6D67EA7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80" y="2661733"/>
            <a:ext cx="3062911" cy="33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5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3F7FA-D3CC-9687-C694-74FCFBF7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Foundations in Classical Computer Vision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47AAC-8A30-8BB5-4D46-7896A2CCA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Traditional CV </a:t>
            </a:r>
            <a:r>
              <a:rPr lang="de-DE" dirty="0" err="1"/>
              <a:t>used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dirty="0" err="1"/>
              <a:t>Sharpening</a:t>
            </a:r>
            <a:endParaRPr lang="de-DE" dirty="0"/>
          </a:p>
          <a:p>
            <a:pPr lvl="2"/>
            <a:r>
              <a:rPr lang="de-DE" dirty="0" err="1"/>
              <a:t>Sharpening</a:t>
            </a:r>
            <a:r>
              <a:rPr lang="de-DE" dirty="0"/>
              <a:t> </a:t>
            </a:r>
            <a:r>
              <a:rPr lang="de-DE" dirty="0" err="1"/>
              <a:t>enhances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subtracting</a:t>
            </a:r>
            <a:r>
              <a:rPr lang="de-DE" dirty="0"/>
              <a:t> a </a:t>
            </a:r>
            <a:r>
              <a:rPr lang="de-DE" dirty="0" err="1"/>
              <a:t>blurred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</a:t>
            </a:r>
          </a:p>
          <a:p>
            <a:pPr lvl="2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: [[0, -1, 0], [-1, 5, -1], [0, -1, 0]]</a:t>
            </a:r>
          </a:p>
          <a:p>
            <a:pPr lvl="2"/>
            <a:r>
              <a:rPr lang="de-DE" dirty="0">
                <a:hlinkClick r:id="rId2"/>
              </a:rPr>
              <a:t>https://en.wikipedia.org/wiki/Unsharp_masking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565FC-AE32-9F42-E664-25754B13D90A}"/>
              </a:ext>
            </a:extLst>
          </p:cNvPr>
          <p:cNvSpPr txBox="1"/>
          <p:nvPr/>
        </p:nvSpPr>
        <p:spPr>
          <a:xfrm>
            <a:off x="2663842" y="6359370"/>
            <a:ext cx="6864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By </a:t>
            </a:r>
            <a:r>
              <a:rPr lang="de-DE" sz="1200" dirty="0" err="1"/>
              <a:t>Nevit</a:t>
            </a:r>
            <a:r>
              <a:rPr lang="de-DE" sz="1200" dirty="0"/>
              <a:t> </a:t>
            </a:r>
            <a:r>
              <a:rPr lang="de-DE" sz="1200" dirty="0" err="1"/>
              <a:t>Dilmen</a:t>
            </a:r>
            <a:r>
              <a:rPr lang="de-DE" sz="1200" dirty="0"/>
              <a:t> - Own </a:t>
            </a:r>
            <a:r>
              <a:rPr lang="de-DE" sz="1200" dirty="0" err="1"/>
              <a:t>work</a:t>
            </a:r>
            <a:r>
              <a:rPr lang="de-DE" sz="1200" dirty="0"/>
              <a:t>, Public Domain, https://</a:t>
            </a:r>
            <a:r>
              <a:rPr lang="de-DE" sz="1200" dirty="0" err="1"/>
              <a:t>commons.wikimedia.org</a:t>
            </a:r>
            <a:r>
              <a:rPr lang="de-DE" sz="1200" dirty="0"/>
              <a:t>/</a:t>
            </a:r>
            <a:r>
              <a:rPr lang="de-DE" sz="1200" dirty="0" err="1"/>
              <a:t>w</a:t>
            </a:r>
            <a:r>
              <a:rPr lang="de-DE" sz="1200" dirty="0"/>
              <a:t>/</a:t>
            </a:r>
            <a:r>
              <a:rPr lang="de-DE" sz="1200" dirty="0" err="1"/>
              <a:t>index.php?curid</a:t>
            </a:r>
            <a:r>
              <a:rPr lang="de-DE" sz="1200" dirty="0"/>
              <a:t>=3884055</a:t>
            </a:r>
            <a:endParaRPr lang="ru-DE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50CD8-510A-5C72-82A0-3D5557C3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156" y="3700600"/>
            <a:ext cx="3691688" cy="26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8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3F7FA-D3CC-9687-C694-74FCFBF7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Foundations in Classical Computer Vision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347AAC-8A30-8BB5-4D46-7896A2CCA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Traditional CV </a:t>
            </a:r>
            <a:r>
              <a:rPr lang="de-DE" dirty="0" err="1"/>
              <a:t>used</a:t>
            </a:r>
            <a:r>
              <a:rPr lang="de-DE" dirty="0"/>
              <a:t> hand-</a:t>
            </a:r>
            <a:r>
              <a:rPr lang="de-DE" dirty="0" err="1"/>
              <a:t>crafted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dirty="0"/>
              <a:t>Strong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2"/>
            <a:r>
              <a:rPr lang="de-DE" dirty="0" err="1"/>
              <a:t>Laplacian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(</a:t>
            </a:r>
            <a:r>
              <a:rPr lang="de-DE" dirty="0" err="1"/>
              <a:t>LoG</a:t>
            </a:r>
            <a:r>
              <a:rPr lang="de-DE" dirty="0"/>
              <a:t>)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at multiple </a:t>
            </a:r>
            <a:r>
              <a:rPr lang="de-DE" dirty="0" err="1"/>
              <a:t>scales</a:t>
            </a:r>
            <a:endParaRPr lang="de-DE" dirty="0"/>
          </a:p>
          <a:p>
            <a:pPr lvl="2"/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+ </a:t>
            </a:r>
            <a:r>
              <a:rPr lang="de-DE" dirty="0" err="1"/>
              <a:t>Laplacian</a:t>
            </a:r>
            <a:r>
              <a:rPr lang="de-DE" dirty="0"/>
              <a:t> (</a:t>
            </a:r>
            <a:r>
              <a:rPr lang="de-DE" dirty="0" err="1"/>
              <a:t>sum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2nd </a:t>
            </a:r>
            <a:r>
              <a:rPr lang="de-DE" dirty="0" err="1"/>
              <a:t>order</a:t>
            </a:r>
            <a:r>
              <a:rPr lang="de-DE" dirty="0"/>
              <a:t> derivatives) </a:t>
            </a:r>
            <a:r>
              <a:rPr lang="de-DE" dirty="0" err="1"/>
              <a:t>filters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https://homepages.inf.ed.ac.uk/rbf/HIPR2/log.htm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943361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FECF4-668C-189C-EC92-8BEAA989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Why Convolutions Work for Images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1A65F5-EDBD-E2C2-3B57-3E162FA6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connectivity</a:t>
            </a:r>
            <a:endParaRPr lang="de-DE" dirty="0"/>
          </a:p>
          <a:p>
            <a:pPr lvl="1"/>
            <a:r>
              <a:rPr lang="de-DE" dirty="0"/>
              <a:t>CNNs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layer</a:t>
            </a:r>
            <a:endParaRPr lang="de-DE" dirty="0"/>
          </a:p>
          <a:p>
            <a:pPr lvl="2"/>
            <a:r>
              <a:rPr lang="de-DE" dirty="0"/>
              <a:t>This </a:t>
            </a: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lvl="2"/>
            <a:r>
              <a:rPr lang="de-DE" dirty="0" err="1"/>
              <a:t>For</a:t>
            </a:r>
            <a:r>
              <a:rPr lang="de-DE" dirty="0"/>
              <a:t> a 1000×1000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, a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10^12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a CNN </a:t>
            </a:r>
            <a:r>
              <a:rPr lang="de-DE" dirty="0" err="1"/>
              <a:t>with</a:t>
            </a:r>
            <a:r>
              <a:rPr lang="de-DE" dirty="0"/>
              <a:t> 3×3 </a:t>
            </a:r>
            <a:r>
              <a:rPr lang="de-DE" dirty="0" err="1"/>
              <a:t>kernels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9 </a:t>
            </a:r>
            <a:r>
              <a:rPr lang="de-DE" dirty="0" err="1"/>
              <a:t>parameters</a:t>
            </a:r>
            <a:r>
              <a:rPr lang="de-DE" dirty="0"/>
              <a:t> per </a:t>
            </a:r>
            <a:r>
              <a:rPr lang="de-DE" dirty="0" err="1"/>
              <a:t>filter</a:t>
            </a:r>
            <a:endParaRPr lang="de-DE" dirty="0"/>
          </a:p>
          <a:p>
            <a:pPr lvl="1"/>
            <a:r>
              <a:rPr lang="de-DE" dirty="0"/>
              <a:t>The same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positions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lvl="2"/>
            <a:r>
              <a:rPr lang="de-DE" dirty="0"/>
              <a:t>This </a:t>
            </a:r>
            <a:r>
              <a:rPr lang="de-DE" dirty="0" err="1"/>
              <a:t>enables</a:t>
            </a:r>
            <a:r>
              <a:rPr lang="de-DE" dirty="0"/>
              <a:t> </a:t>
            </a:r>
            <a:r>
              <a:rPr lang="de-DE" dirty="0" err="1"/>
              <a:t>translation</a:t>
            </a:r>
            <a:r>
              <a:rPr lang="de-DE" dirty="0"/>
              <a:t> </a:t>
            </a:r>
            <a:r>
              <a:rPr lang="de-DE" dirty="0" err="1"/>
              <a:t>invariance</a:t>
            </a:r>
            <a:r>
              <a:rPr lang="de-DE" dirty="0"/>
              <a:t> and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reduces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2"/>
            <a:r>
              <a:rPr lang="de-DE" dirty="0"/>
              <a:t>A 3×3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64 </a:t>
            </a:r>
            <a:r>
              <a:rPr lang="de-DE" dirty="0" err="1"/>
              <a:t>channels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3×3×64 = 576 </a:t>
            </a:r>
            <a:r>
              <a:rPr lang="de-DE" dirty="0" err="1"/>
              <a:t>parameters</a:t>
            </a:r>
            <a:r>
              <a:rPr lang="de-DE" dirty="0"/>
              <a:t>, 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25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FECF4-668C-189C-EC92-8BEAA989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Why Convolutions Work for Images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1A65F5-EDBD-E2C2-3B57-3E162FA6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hierarchy</a:t>
            </a:r>
            <a:endParaRPr lang="de-DE" dirty="0"/>
          </a:p>
          <a:p>
            <a:pPr lvl="1"/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/>
              <a:t>Early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(</a:t>
            </a:r>
            <a:r>
              <a:rPr lang="de-DE" dirty="0" err="1"/>
              <a:t>edges</a:t>
            </a:r>
            <a:r>
              <a:rPr lang="de-DE" dirty="0"/>
              <a:t>, </a:t>
            </a:r>
            <a:r>
              <a:rPr lang="de-DE" dirty="0" err="1"/>
              <a:t>textures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Middle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(</a:t>
            </a:r>
            <a:r>
              <a:rPr lang="de-DE" dirty="0" err="1"/>
              <a:t>eyes</a:t>
            </a:r>
            <a:r>
              <a:rPr lang="de-DE" dirty="0"/>
              <a:t>, </a:t>
            </a:r>
            <a:r>
              <a:rPr lang="de-DE" dirty="0" err="1"/>
              <a:t>wheels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Deep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(</a:t>
            </a:r>
            <a:r>
              <a:rPr lang="de-DE" dirty="0" err="1"/>
              <a:t>faces</a:t>
            </a:r>
            <a:r>
              <a:rPr lang="de-DE" dirty="0"/>
              <a:t>, </a:t>
            </a:r>
            <a:r>
              <a:rPr lang="de-DE" dirty="0" err="1"/>
              <a:t>cars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https://distill.pub/2017/feature-visualization/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9997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FECF4-668C-189C-EC92-8BEAA989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Why Convolutions Work for Images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1A65F5-EDBD-E2C2-3B57-3E162FA6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hierarchy</a:t>
            </a:r>
            <a:r>
              <a:rPr lang="de-DE" dirty="0"/>
              <a:t>: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/>
              <a:t>Feature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GoogLeNet</a:t>
            </a:r>
            <a:endParaRPr lang="de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5CED0D-F082-D2A6-85B8-19748DC54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6" y="2661213"/>
            <a:ext cx="11905928" cy="365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56A4A-56EA-8633-E858-21B6358D7C4D}"/>
              </a:ext>
            </a:extLst>
          </p:cNvPr>
          <p:cNvSpPr txBox="1"/>
          <p:nvPr/>
        </p:nvSpPr>
        <p:spPr>
          <a:xfrm>
            <a:off x="4579944" y="6415126"/>
            <a:ext cx="3032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https://distill.pub/2017/feature-visualization/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210008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FECF4-668C-189C-EC92-8BEAA989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Why Convolutions Work for Images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1A65F5-EDBD-E2C2-3B57-3E162FA6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Translation </a:t>
            </a:r>
            <a:r>
              <a:rPr lang="de-DE" dirty="0" err="1"/>
              <a:t>invariance</a:t>
            </a:r>
            <a:endParaRPr lang="de-DE" dirty="0"/>
          </a:p>
          <a:p>
            <a:pPr lvl="1"/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/>
              <a:t>CNNs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in different </a:t>
            </a:r>
            <a:r>
              <a:rPr lang="de-DE" dirty="0" err="1"/>
              <a:t>locations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r>
              <a:rPr lang="de-DE" dirty="0"/>
              <a:t> and </a:t>
            </a:r>
            <a:r>
              <a:rPr lang="de-DE" dirty="0" err="1"/>
              <a:t>pooling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Images </a:t>
            </a:r>
            <a:r>
              <a:rPr lang="de-DE" dirty="0" err="1"/>
              <a:t>exhibit</a:t>
            </a:r>
            <a:r>
              <a:rPr lang="de-DE" dirty="0"/>
              <a:t> </a:t>
            </a:r>
            <a:r>
              <a:rPr lang="de-DE" dirty="0" err="1"/>
              <a:t>locality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pPr lvl="1"/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distant</a:t>
            </a:r>
            <a:r>
              <a:rPr lang="de-DE" dirty="0"/>
              <a:t> </a:t>
            </a:r>
            <a:r>
              <a:rPr lang="de-DE" dirty="0" err="1"/>
              <a:t>ones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pPr lvl="1"/>
            <a:r>
              <a:rPr lang="de-DE" dirty="0" err="1"/>
              <a:t>It's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CNNs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7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9E4CE7-67F9-0929-6EA5-9AA5EEF3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Why Convolutions Work for Images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05C1CB-BFFE-780D-785B-F9FDB3A2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Cross-</a:t>
            </a:r>
            <a:r>
              <a:rPr lang="de-DE" dirty="0" err="1"/>
              <a:t>correlation</a:t>
            </a:r>
            <a:r>
              <a:rPr lang="de-DE" dirty="0"/>
              <a:t> vs. </a:t>
            </a:r>
            <a:r>
              <a:rPr lang="de-DE" dirty="0" err="1"/>
              <a:t>Convolution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practice</a:t>
            </a:r>
            <a:r>
              <a:rPr lang="de-DE" dirty="0"/>
              <a:t>, CNNs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cross-correlation</a:t>
            </a:r>
            <a:r>
              <a:rPr lang="de-DE" dirty="0"/>
              <a:t>, not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  <a:p>
            <a:pPr lvl="1"/>
            <a:r>
              <a:rPr lang="de-DE" dirty="0"/>
              <a:t>In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convolution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flipped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endParaRPr lang="de-DE" dirty="0"/>
          </a:p>
          <a:p>
            <a:pPr lvl="1"/>
            <a:r>
              <a:rPr lang="de-DE" dirty="0"/>
              <a:t>CNNs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cross-correlation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flipping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minor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doesn't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lvl="1"/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backward</a:t>
            </a:r>
            <a:r>
              <a:rPr lang="de-DE" dirty="0"/>
              <a:t> </a:t>
            </a:r>
            <a:r>
              <a:rPr lang="de-DE" dirty="0" err="1"/>
              <a:t>propagation</a:t>
            </a:r>
            <a:r>
              <a:rPr lang="de-DE" dirty="0"/>
              <a:t> </a:t>
            </a:r>
            <a:r>
              <a:rPr lang="de-DE" dirty="0" err="1"/>
              <a:t>phase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https://en.wikipedia.org/wiki/Cross-correlation</a:t>
            </a:r>
            <a:endParaRPr lang="de-DE" dirty="0"/>
          </a:p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599295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D7712-6FEB-F324-E76D-FAC830E0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Outline of the lecture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306A3-B9E1-C289-A42E-5A6B7B5AD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DE" dirty="0"/>
              <a:t>Introduction</a:t>
            </a:r>
          </a:p>
          <a:p>
            <a:r>
              <a:rPr lang="ru-DE" dirty="0"/>
              <a:t>Biological inspiration</a:t>
            </a:r>
          </a:p>
          <a:p>
            <a:r>
              <a:rPr lang="ru-DE" dirty="0"/>
              <a:t>Foundations in classical computer vision</a:t>
            </a:r>
          </a:p>
          <a:p>
            <a:r>
              <a:rPr lang="ru-DE" dirty="0"/>
              <a:t>Why convolutions work for images</a:t>
            </a:r>
          </a:p>
          <a:p>
            <a:r>
              <a:rPr lang="ru-DE" dirty="0"/>
              <a:t>Mathematical definition</a:t>
            </a:r>
          </a:p>
          <a:p>
            <a:r>
              <a:rPr lang="ru-DE" dirty="0"/>
              <a:t>Early beginnings of CNNs</a:t>
            </a:r>
          </a:p>
          <a:p>
            <a:r>
              <a:rPr lang="ru-DE" dirty="0"/>
              <a:t>The CNN winter and revival</a:t>
            </a:r>
          </a:p>
          <a:p>
            <a:r>
              <a:rPr lang="ru-DE" dirty="0"/>
              <a:t>The deep learning revolution</a:t>
            </a:r>
          </a:p>
        </p:txBody>
      </p:sp>
    </p:spTree>
    <p:extLst>
      <p:ext uri="{BB962C8B-B14F-4D97-AF65-F5344CB8AC3E}">
        <p14:creationId xmlns:p14="http://schemas.microsoft.com/office/powerpoint/2010/main" val="211862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1ED4E-5B24-C1A2-E49D-F69E97DC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M</a:t>
            </a:r>
            <a:r>
              <a:rPr lang="de-DE" dirty="0"/>
              <a:t>a</a:t>
            </a:r>
            <a:r>
              <a:rPr lang="ru-DE" dirty="0"/>
              <a:t>thematical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49895AC-B9A1-F8D2-F07E-41287A2E8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DE" dirty="0"/>
                  <a:t>Mathematical definition of a 2D convolution</a:t>
                </a:r>
                <a:br>
                  <a:rPr lang="ru-DE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ru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learnable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convolution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feature </a:t>
                </a:r>
                <a:r>
                  <a:rPr lang="de-DE" dirty="0" err="1"/>
                  <a:t>map</a:t>
                </a:r>
                <a:endParaRPr lang="de-DE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coordinates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feature </a:t>
                </a:r>
                <a:r>
                  <a:rPr lang="de-DE" dirty="0" err="1"/>
                  <a:t>map</a:t>
                </a:r>
                <a:endParaRPr lang="ru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49895AC-B9A1-F8D2-F07E-41287A2E8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837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97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1ED4E-5B24-C1A2-E49D-F69E97DC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M</a:t>
            </a:r>
            <a:r>
              <a:rPr lang="de-DE" dirty="0"/>
              <a:t>a</a:t>
            </a:r>
            <a:r>
              <a:rPr lang="ru-DE" dirty="0"/>
              <a:t>thematical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49895AC-B9A1-F8D2-F07E-41287A2E8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DE" dirty="0"/>
                  <a:t>Mathematical definition of </a:t>
                </a:r>
                <a:r>
                  <a:rPr lang="en-US" dirty="0"/>
                  <a:t>a 2D </a:t>
                </a:r>
                <a:r>
                  <a:rPr lang="ru-DE" dirty="0"/>
                  <a:t>cross correlation</a:t>
                </a:r>
                <a:br>
                  <a:rPr lang="ru-DE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ru-DE" dirty="0"/>
              </a:p>
              <a:p>
                <a:r>
                  <a:rPr lang="de-DE" dirty="0"/>
                  <a:t>The </a:t>
                </a:r>
                <a:r>
                  <a:rPr lang="de-DE" dirty="0" err="1"/>
                  <a:t>learnable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defines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cross</a:t>
                </a:r>
                <a:r>
                  <a:rPr lang="de-DE" dirty="0"/>
                  <a:t> </a:t>
                </a:r>
                <a:r>
                  <a:rPr lang="de-DE" dirty="0" err="1"/>
                  <a:t>correlation</a:t>
                </a:r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feature </a:t>
                </a:r>
                <a:r>
                  <a:rPr lang="de-DE" dirty="0" err="1"/>
                  <a:t>map</a:t>
                </a:r>
                <a:endParaRPr lang="de-DE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coordinates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feature </a:t>
                </a:r>
                <a:r>
                  <a:rPr lang="de-DE" dirty="0" err="1"/>
                  <a:t>map</a:t>
                </a:r>
                <a:endParaRPr lang="ru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49895AC-B9A1-F8D2-F07E-41287A2E8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837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36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4C280-3DD8-6E9C-EB6B-4D483691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Mathematical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9A44166-D757-749B-3D76-BE792DE91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DE" dirty="0"/>
                  <a:t>Mathematical definition of a 2D cross correlation</a:t>
                </a:r>
                <a:br>
                  <a:rPr lang="ru-DE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ru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C9A44166-D757-749B-3D76-BE792DE91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837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34CCDB-BFBD-1E53-8AEB-3337D3C9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227" y="3429000"/>
            <a:ext cx="6489545" cy="258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2E442-714B-FF4E-07A7-192F6365DD1E}"/>
              </a:ext>
            </a:extLst>
          </p:cNvPr>
          <p:cNvSpPr txBox="1"/>
          <p:nvPr/>
        </p:nvSpPr>
        <p:spPr>
          <a:xfrm>
            <a:off x="1448573" y="6119509"/>
            <a:ext cx="929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</a:t>
            </a:r>
            <a:r>
              <a:rPr lang="ru-DE" sz="1200" dirty="0"/>
              <a:t>ource: </a:t>
            </a:r>
            <a:r>
              <a:rPr lang="de-DE" sz="1200" dirty="0"/>
              <a:t>https://</a:t>
            </a:r>
            <a:r>
              <a:rPr lang="de-DE" sz="1200" dirty="0" err="1"/>
              <a:t>raw.githubusercontent.com</a:t>
            </a:r>
            <a:r>
              <a:rPr lang="de-DE" sz="1200" dirty="0"/>
              <a:t>/</a:t>
            </a:r>
            <a:r>
              <a:rPr lang="de-DE" sz="1200" dirty="0" err="1"/>
              <a:t>oseledets</a:t>
            </a:r>
            <a:r>
              <a:rPr lang="de-DE" sz="1200" dirty="0"/>
              <a:t>/dl2024/8d739d06892c9cc71f198c1c478d51b4a6801866/</a:t>
            </a:r>
            <a:r>
              <a:rPr lang="de-DE" sz="1200" dirty="0" err="1"/>
              <a:t>lectures</a:t>
            </a:r>
            <a:r>
              <a:rPr lang="de-DE" sz="1200" dirty="0"/>
              <a:t>/lecture-2/</a:t>
            </a:r>
            <a:r>
              <a:rPr lang="de-DE" sz="1200" dirty="0" err="1"/>
              <a:t>correlation.svg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2335783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2863D-783D-9E3A-A509-18D4F82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Mathematical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2EB128-27C6-6146-4D2E-BA59176C4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ru-DE" dirty="0"/>
                  <a:t>Cross correlation</a:t>
                </a:r>
                <a:br>
                  <a:rPr lang="ru-DE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de-DE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ru-DE" dirty="0"/>
              </a:p>
              <a:p>
                <a:pPr lvl="1"/>
                <a:r>
                  <a:rPr lang="de-DE" dirty="0"/>
                  <a:t>P</a:t>
                </a:r>
                <a:r>
                  <a:rPr lang="ru-DE" dirty="0"/>
                  <a:t>adding expands bounds of an input</a:t>
                </a:r>
              </a:p>
              <a:p>
                <a:pPr lvl="2"/>
                <a:r>
                  <a:rPr lang="de-DE" dirty="0"/>
                  <a:t>Extension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filled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zeros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some</a:t>
                </a:r>
                <a:r>
                  <a:rPr lang="de-DE" dirty="0"/>
                  <a:t> </a:t>
                </a:r>
                <a:r>
                  <a:rPr lang="de-DE" dirty="0" err="1"/>
                  <a:t>other</a:t>
                </a:r>
                <a:r>
                  <a:rPr lang="de-DE" dirty="0"/>
                  <a:t> </a:t>
                </a:r>
                <a:r>
                  <a:rPr lang="de-DE" dirty="0" err="1"/>
                  <a:t>rule</a:t>
                </a:r>
                <a:endParaRPr lang="ru-DE" dirty="0"/>
              </a:p>
              <a:p>
                <a:pPr lvl="1"/>
                <a:r>
                  <a:rPr lang="de-DE" dirty="0"/>
                  <a:t>S</a:t>
                </a:r>
                <a:r>
                  <a:rPr lang="ru-DE" dirty="0"/>
                  <a:t>trides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D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ru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D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ru-DE" dirty="0"/>
              </a:p>
              <a:p>
                <a:pPr lvl="2"/>
                <a:r>
                  <a:rPr lang="ru-DE" dirty="0"/>
                  <a:t>Defines size of a step in each direction of output</a:t>
                </a:r>
              </a:p>
              <a:p>
                <a:pPr lvl="1"/>
                <a:r>
                  <a:rPr lang="de-DE" dirty="0"/>
                  <a:t>D</a:t>
                </a:r>
                <a:r>
                  <a:rPr lang="ru-DE" dirty="0"/>
                  <a:t>ilation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D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ru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D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ru-DE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ru-DE" dirty="0"/>
              </a:p>
              <a:p>
                <a:pPr lvl="2"/>
                <a:r>
                  <a:rPr lang="ru-DE" dirty="0"/>
                  <a:t>Defines size of a step in each direction of kernel</a:t>
                </a:r>
              </a:p>
              <a:p>
                <a:pPr lvl="1"/>
                <a:r>
                  <a:rPr lang="ru-DE" dirty="0"/>
                  <a:t>Visualised at </a:t>
                </a:r>
                <a:r>
                  <a:rPr lang="de-DE" dirty="0">
                    <a:hlinkClick r:id="rId2"/>
                  </a:rPr>
                  <a:t>https://github.com/vdumoulin/conv_arithmetic/blob/master/README.md</a:t>
                </a:r>
                <a:endParaRPr lang="ru-DE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E92EB128-27C6-6146-4D2E-BA59176C4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7035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70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94C3D-D245-317B-B7C7-57384CD5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Data Formats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313E1-711F-7CB6-31EA-2B994C1C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Shape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by</a:t>
            </a:r>
            <a:endParaRPr lang="de-DE" dirty="0"/>
          </a:p>
          <a:p>
            <a:pPr lvl="1"/>
            <a:r>
              <a:rPr lang="de-DE" dirty="0"/>
              <a:t>N: Batch </a:t>
            </a:r>
            <a:r>
              <a:rPr lang="de-DE" dirty="0" err="1"/>
              <a:t>size</a:t>
            </a:r>
            <a:r>
              <a:rPr lang="de-DE" dirty="0"/>
              <a:t> (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(e.g., 3 </a:t>
            </a:r>
            <a:r>
              <a:rPr lang="de-DE" dirty="0" err="1"/>
              <a:t>for</a:t>
            </a:r>
            <a:r>
              <a:rPr lang="de-DE" dirty="0"/>
              <a:t> RGB)</a:t>
            </a:r>
          </a:p>
          <a:p>
            <a:pPr lvl="1"/>
            <a:r>
              <a:rPr lang="de-DE" dirty="0"/>
              <a:t>H: Height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lvl="1"/>
            <a:r>
              <a:rPr lang="de-DE" dirty="0"/>
              <a:t>W: Width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/>
              <a:t>Batches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row</a:t>
            </a:r>
            <a:r>
              <a:rPr lang="de-DE" dirty="0"/>
              <a:t>-major </a:t>
            </a:r>
            <a:r>
              <a:rPr lang="de-DE" dirty="0" err="1"/>
              <a:t>formats</a:t>
            </a:r>
            <a:endParaRPr lang="de-DE" dirty="0"/>
          </a:p>
          <a:p>
            <a:pPr lvl="1"/>
            <a:r>
              <a:rPr lang="de-DE" dirty="0"/>
              <a:t>NHWC: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CPUs and Tensor-core GPUs,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Tensorflow</a:t>
            </a:r>
            <a:endParaRPr lang="de-DE" dirty="0"/>
          </a:p>
          <a:p>
            <a:pPr lvl="1"/>
            <a:r>
              <a:rPr lang="de-DE" dirty="0"/>
              <a:t>NCHW: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non-Tensor-core GPUs,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Pytorch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https://forums.developer.nvidia.com/t/nhwc-vs-nchw-convolution/111065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70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94C3D-D245-317B-B7C7-57384CD5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NCHW Data Format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313E1-711F-7CB6-31EA-2B994C1C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NCHW Format (2 </a:t>
            </a:r>
            <a:r>
              <a:rPr lang="de-DE" dirty="0" err="1"/>
              <a:t>images</a:t>
            </a:r>
            <a:r>
              <a:rPr lang="de-DE" dirty="0"/>
              <a:t>, 3 </a:t>
            </a:r>
            <a:r>
              <a:rPr lang="de-DE" dirty="0" err="1"/>
              <a:t>channels</a:t>
            </a:r>
            <a:r>
              <a:rPr lang="de-DE" dirty="0"/>
              <a:t>, 2x4 </a:t>
            </a:r>
            <a:r>
              <a:rPr lang="de-DE" dirty="0" err="1"/>
              <a:t>pixels</a:t>
            </a:r>
            <a:r>
              <a:rPr lang="de-DE" dirty="0"/>
              <a:t>):</a:t>
            </a:r>
          </a:p>
          <a:p>
            <a:pPr marL="0" indent="0">
              <a:buNone/>
            </a:pPr>
            <a:r>
              <a:rPr lang="de-DE" dirty="0"/>
              <a:t>┌─────────────────────────────────────────────────────────┐</a:t>
            </a:r>
          </a:p>
          <a:p>
            <a:pPr marL="0" indent="0">
              <a:buNone/>
            </a:pPr>
            <a:r>
              <a:rPr lang="de-DE" dirty="0"/>
              <a:t>│ Image 1         ┌─────────────┐ ┌─────────────┐ ┌─────────────┐│</a:t>
            </a:r>
          </a:p>
          <a:p>
            <a:pPr marL="0" indent="0">
              <a:buNone/>
            </a:pPr>
            <a:r>
              <a:rPr lang="de-DE" dirty="0"/>
              <a:t>│                        │ R Channel         │ │ G Channel          │ │ B Channel         ││</a:t>
            </a:r>
          </a:p>
          <a:p>
            <a:pPr marL="0" indent="0">
              <a:buNone/>
            </a:pPr>
            <a:r>
              <a:rPr lang="de-DE" dirty="0"/>
              <a:t>│                        │     1  2  3  4        │ │      9 10 11 12     │ │     17 18 19 20  ││</a:t>
            </a:r>
          </a:p>
          <a:p>
            <a:pPr marL="0" indent="0">
              <a:buNone/>
            </a:pPr>
            <a:r>
              <a:rPr lang="de-DE" dirty="0"/>
              <a:t>│                        │     5  6  7  8        │ │    13 14 15 16    │ │     21 22 23 24   ││</a:t>
            </a:r>
          </a:p>
          <a:p>
            <a:pPr marL="0" indent="0">
              <a:buNone/>
            </a:pPr>
            <a:r>
              <a:rPr lang="de-DE" dirty="0"/>
              <a:t>│                        └─────────────┘ └─────────────┘ └─────────────┘│</a:t>
            </a:r>
          </a:p>
          <a:p>
            <a:pPr marL="0" indent="0">
              <a:buNone/>
            </a:pPr>
            <a:r>
              <a:rPr lang="de-DE" dirty="0"/>
              <a:t>│  Image 2        ┌─────────────┐ ┌─────────────┐ ┌─────────────┐│</a:t>
            </a:r>
          </a:p>
          <a:p>
            <a:pPr marL="0" indent="0">
              <a:buNone/>
            </a:pPr>
            <a:r>
              <a:rPr lang="de-DE" dirty="0"/>
              <a:t>│                        │ R Channel          │ │ G Channel         │ │ B Channel         ││</a:t>
            </a:r>
          </a:p>
          <a:p>
            <a:pPr marL="0" indent="0">
              <a:buNone/>
            </a:pPr>
            <a:r>
              <a:rPr lang="de-DE" dirty="0"/>
              <a:t>│                        │    25 26 27 28    │ │    33 34 35 36   │ │    41 42 43 44    ││</a:t>
            </a:r>
          </a:p>
          <a:p>
            <a:pPr marL="0" indent="0">
              <a:buNone/>
            </a:pPr>
            <a:r>
              <a:rPr lang="de-DE" dirty="0"/>
              <a:t>│                        │    29 30 31 32    │ │    37 38 39 40   │ │    45 46 47 48    ││</a:t>
            </a:r>
          </a:p>
          <a:p>
            <a:pPr marL="0" indent="0">
              <a:buNone/>
            </a:pPr>
            <a:r>
              <a:rPr lang="de-DE" dirty="0"/>
              <a:t>│                        └─────────────┘ └─────────────┘ └─────────────┘│</a:t>
            </a:r>
          </a:p>
          <a:p>
            <a:pPr marL="0" indent="0">
              <a:buNone/>
            </a:pPr>
            <a:r>
              <a:rPr lang="de-DE" dirty="0"/>
              <a:t>└─────────────────────────────────────────────────────────┘</a:t>
            </a:r>
          </a:p>
        </p:txBody>
      </p:sp>
    </p:spTree>
    <p:extLst>
      <p:ext uri="{BB962C8B-B14F-4D97-AF65-F5344CB8AC3E}">
        <p14:creationId xmlns:p14="http://schemas.microsoft.com/office/powerpoint/2010/main" val="2341670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062E2-FA08-A51E-1577-2A5CE049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Forward pass of a 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814D5D8-5C2D-D076-AA17-4B49F463D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Input</a:t>
                </a:r>
              </a:p>
              <a:p>
                <a:pPr lvl="1"/>
                <a:r>
                  <a:rPr lang="de-DE" dirty="0"/>
                  <a:t>Feature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height</a:t>
                </a:r>
                <a:r>
                  <a:rPr lang="de-DE" dirty="0"/>
                  <a:t> and </a:t>
                </a:r>
                <a:r>
                  <a:rPr lang="de-DE" dirty="0" err="1"/>
                  <a:t>width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(e.g., 3 </a:t>
                </a:r>
                <a:r>
                  <a:rPr lang="de-DE" dirty="0" err="1"/>
                  <a:t>for</a:t>
                </a:r>
                <a:r>
                  <a:rPr lang="de-DE" dirty="0"/>
                  <a:t> RGB </a:t>
                </a:r>
                <a:r>
                  <a:rPr lang="de-DE" dirty="0" err="1"/>
                  <a:t>images</a:t>
                </a:r>
                <a:r>
                  <a:rPr lang="de-DE" dirty="0"/>
                  <a:t>)</a:t>
                </a:r>
              </a:p>
              <a:p>
                <a:r>
                  <a:rPr lang="de-DE" dirty="0"/>
                  <a:t>Kernel</a:t>
                </a:r>
              </a:p>
              <a:p>
                <a:pPr lvl="1"/>
                <a:r>
                  <a:rPr lang="de-DE" dirty="0"/>
                  <a:t>Shape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height</a:t>
                </a:r>
                <a:r>
                  <a:rPr lang="de-DE" dirty="0"/>
                  <a:t> and </a:t>
                </a:r>
                <a:r>
                  <a:rPr lang="de-DE" dirty="0" err="1"/>
                  <a:t>width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(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)</a:t>
                </a:r>
                <a:endParaRPr lang="ru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814D5D8-5C2D-D076-AA17-4B49F463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03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0062E2-FA08-A51E-1577-2A5CE049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Forward pass of a 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814D5D8-5C2D-D076-AA17-4B49F463D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Output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Feature </a:t>
                </a:r>
                <a:r>
                  <a:rPr lang="de-DE" dirty="0" err="1"/>
                  <a:t>map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shape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de-DE" i="1" dirty="0" smtClean="0">
                        <a:latin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height</a:t>
                </a:r>
                <a:r>
                  <a:rPr lang="de-DE" dirty="0"/>
                  <a:t> and </a:t>
                </a:r>
                <a:r>
                  <a:rPr lang="de-DE" dirty="0" err="1"/>
                  <a:t>width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endParaRPr lang="de-DE" dirty="0"/>
              </a:p>
              <a:p>
                <a:pPr lvl="2"/>
                <a:r>
                  <a:rPr lang="de-DE" dirty="0" err="1"/>
                  <a:t>Depend</a:t>
                </a:r>
                <a:r>
                  <a:rPr lang="de-DE" dirty="0"/>
                  <a:t> on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,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sizem</a:t>
                </a:r>
                <a:r>
                  <a:rPr lang="de-DE" dirty="0"/>
                  <a:t>, </a:t>
                </a:r>
                <a:r>
                  <a:rPr lang="de-DE" dirty="0" err="1"/>
                  <a:t>padding</a:t>
                </a:r>
                <a:r>
                  <a:rPr lang="de-DE" dirty="0"/>
                  <a:t>, </a:t>
                </a:r>
                <a:r>
                  <a:rPr lang="de-DE" dirty="0" err="1"/>
                  <a:t>stride</a:t>
                </a:r>
                <a:r>
                  <a:rPr lang="de-DE" dirty="0"/>
                  <a:t> and </a:t>
                </a:r>
                <a:r>
                  <a:rPr lang="de-DE" dirty="0" err="1"/>
                  <a:t>dilation</a:t>
                </a:r>
                <a:endParaRPr lang="de-DE" dirty="0"/>
              </a:p>
              <a:p>
                <a:pPr lvl="2"/>
                <a:r>
                  <a:rPr lang="de-DE" dirty="0" err="1"/>
                  <a:t>What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exact</a:t>
                </a:r>
                <a:r>
                  <a:rPr lang="de-DE" dirty="0"/>
                  <a:t> </a:t>
                </a:r>
                <a:r>
                  <a:rPr lang="de-DE" dirty="0" err="1"/>
                  <a:t>dependency</a:t>
                </a:r>
                <a:r>
                  <a:rPr lang="de-DE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(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filters</a:t>
                </a:r>
                <a:r>
                  <a:rPr lang="de-DE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i="1" dirty="0" err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bias</a:t>
                </a:r>
                <a:r>
                  <a:rPr lang="de-DE" dirty="0"/>
                  <a:t> </a:t>
                </a:r>
                <a:r>
                  <a:rPr lang="de-DE" dirty="0" err="1"/>
                  <a:t>term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output</a:t>
                </a:r>
                <a:r>
                  <a:rPr lang="de-DE" dirty="0"/>
                  <a:t> </a:t>
                </a:r>
                <a:r>
                  <a:rPr lang="de-DE" dirty="0" err="1"/>
                  <a:t>channel</a:t>
                </a:r>
                <a:endParaRPr lang="de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814D5D8-5C2D-D076-AA17-4B49F463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61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411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09D61-C418-B9DF-48B1-5828E9B6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Backward pass of a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Gradient </a:t>
                </a:r>
                <a:r>
                  <a:rPr lang="de-DE" dirty="0" err="1"/>
                  <a:t>w.r.t</a:t>
                </a:r>
                <a:r>
                  <a:rPr lang="de-DE" dirty="0"/>
                  <a:t>. </a:t>
                </a:r>
                <a:r>
                  <a:rPr lang="de-DE" dirty="0" err="1"/>
                  <a:t>input</a:t>
                </a:r>
                <a:r>
                  <a:rPr lang="de-DE" dirty="0"/>
                  <a:t>: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de-DE" dirty="0"/>
                  <a:t>This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convolution</a:t>
                </a:r>
                <a:endParaRPr lang="de-DE" dirty="0"/>
              </a:p>
              <a:p>
                <a:pPr lvl="1"/>
                <a:r>
                  <a:rPr lang="de-DE" dirty="0"/>
                  <a:t>This </a:t>
                </a:r>
                <a:r>
                  <a:rPr lang="de-DE" dirty="0" err="1"/>
                  <a:t>formula</a:t>
                </a:r>
                <a:r>
                  <a:rPr lang="de-DE" dirty="0"/>
                  <a:t> </a:t>
                </a:r>
                <a:r>
                  <a:rPr lang="de-DE" dirty="0" err="1"/>
                  <a:t>computes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changes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respect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element</a:t>
                </a:r>
                <a:endParaRPr lang="de-DE" dirty="0"/>
              </a:p>
              <a:p>
                <a:pPr lvl="1"/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backpropagation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network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61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3879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09D61-C418-B9DF-48B1-5828E9B6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Backward pass of a 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Gradient </a:t>
                </a:r>
                <a:r>
                  <a:rPr lang="de-DE" dirty="0" err="1"/>
                  <a:t>w.r.t</a:t>
                </a:r>
                <a:r>
                  <a:rPr lang="de-DE" dirty="0"/>
                  <a:t>. </a:t>
                </a:r>
                <a:r>
                  <a:rPr lang="de-DE" dirty="0" err="1"/>
                  <a:t>kernel</a:t>
                </a:r>
                <a:r>
                  <a:rPr lang="de-DE" dirty="0"/>
                  <a:t>: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de-DE" dirty="0"/>
                  <a:t>This </a:t>
                </a:r>
                <a:r>
                  <a:rPr lang="de-DE" dirty="0" err="1"/>
                  <a:t>formula</a:t>
                </a:r>
                <a:r>
                  <a:rPr lang="de-DE" dirty="0"/>
                  <a:t> </a:t>
                </a:r>
                <a:r>
                  <a:rPr lang="de-DE" dirty="0" err="1"/>
                  <a:t>computes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changes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respect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element</a:t>
                </a:r>
                <a:endParaRPr lang="de-DE" dirty="0"/>
              </a:p>
              <a:p>
                <a:pPr lvl="1"/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update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endParaRPr lang="de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62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8D18C1-54DF-B720-A0E5-505AE59D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Introduction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5AF187-7B89-9FDF-A922-3D2073223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CNNs </a:t>
            </a:r>
            <a:r>
              <a:rPr lang="de-DE" dirty="0" err="1"/>
              <a:t>revolutionized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became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dominant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2012</a:t>
            </a:r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 superhuman </a:t>
            </a:r>
            <a:r>
              <a:rPr lang="de-DE" dirty="0" err="1"/>
              <a:t>performance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  <a:p>
            <a:pPr lvl="2"/>
            <a:r>
              <a:rPr lang="de-DE" dirty="0"/>
              <a:t>Very high </a:t>
            </a:r>
            <a:r>
              <a:rPr lang="de-DE" dirty="0" err="1"/>
              <a:t>ImageNet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ru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AE8071-4E59-CD58-DDB6-5C44F29A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996"/>
            <a:ext cx="5854390" cy="229301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066E00-394F-5F60-C653-879CAC10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51" y="3612995"/>
            <a:ext cx="6475368" cy="2293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163064-4623-CFF7-7B63-C7401D4CC40D}"/>
              </a:ext>
            </a:extLst>
          </p:cNvPr>
          <p:cNvSpPr txBox="1"/>
          <p:nvPr/>
        </p:nvSpPr>
        <p:spPr>
          <a:xfrm>
            <a:off x="4088326" y="6311900"/>
            <a:ext cx="442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https://paperswithcode.com/sota/image-classification-on-imagenet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168497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009D61-C418-B9DF-48B1-5828E9B6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Backward pass of a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Gradient </a:t>
                </a:r>
                <a:r>
                  <a:rPr lang="de-DE" dirty="0" err="1"/>
                  <a:t>w.r.t</a:t>
                </a:r>
                <a:r>
                  <a:rPr lang="de-DE" dirty="0"/>
                  <a:t>. </a:t>
                </a:r>
                <a:r>
                  <a:rPr lang="de-DE" dirty="0" err="1"/>
                  <a:t>bias</a:t>
                </a:r>
                <a:r>
                  <a:rPr lang="de-DE" dirty="0"/>
                  <a:t>:</a:t>
                </a:r>
                <a:br>
                  <a:rPr lang="de-DE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de-DE" dirty="0"/>
                  <a:t>This </a:t>
                </a:r>
                <a:r>
                  <a:rPr lang="de-DE" dirty="0" err="1"/>
                  <a:t>formula</a:t>
                </a:r>
                <a:r>
                  <a:rPr lang="de-DE" dirty="0"/>
                  <a:t> </a:t>
                </a:r>
                <a:r>
                  <a:rPr lang="de-DE" dirty="0" err="1"/>
                  <a:t>computes</a:t>
                </a:r>
                <a:r>
                  <a:rPr lang="de-DE" dirty="0"/>
                  <a:t> </a:t>
                </a:r>
                <a:r>
                  <a:rPr lang="de-DE" dirty="0" err="1"/>
                  <a:t>how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loss</a:t>
                </a:r>
                <a:r>
                  <a:rPr lang="de-DE" dirty="0"/>
                  <a:t> </a:t>
                </a:r>
                <a:r>
                  <a:rPr lang="de-DE" dirty="0" err="1"/>
                  <a:t>changes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respect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bias</a:t>
                </a:r>
                <a:r>
                  <a:rPr lang="de-DE" dirty="0"/>
                  <a:t> </a:t>
                </a:r>
                <a:r>
                  <a:rPr lang="de-DE" dirty="0" err="1"/>
                  <a:t>element</a:t>
                </a:r>
                <a:endParaRPr lang="de-DE" dirty="0"/>
              </a:p>
              <a:p>
                <a:pPr lvl="1"/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used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update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convolutional</a:t>
                </a:r>
                <a:r>
                  <a:rPr lang="de-DE" dirty="0"/>
                  <a:t> </a:t>
                </a:r>
                <a:r>
                  <a:rPr lang="de-DE" dirty="0" err="1"/>
                  <a:t>bias</a:t>
                </a:r>
                <a:r>
                  <a:rPr lang="de-DE" dirty="0"/>
                  <a:t> </a:t>
                </a:r>
                <a:r>
                  <a:rPr lang="de-DE" dirty="0" err="1"/>
                  <a:t>during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endParaRPr lang="de-DE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128A8B4-BA33-45CD-76AE-04940164EB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816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36B87-8F6C-DF78-A443-9F6ECB73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Early beginnings of CNNs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04AA52-2FD5-9F1A-831A-2F4A7F59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Kunihiko</a:t>
            </a:r>
            <a:r>
              <a:rPr lang="de-DE" dirty="0"/>
              <a:t> </a:t>
            </a:r>
            <a:r>
              <a:rPr lang="de-DE" dirty="0" err="1"/>
              <a:t>Fukushima's</a:t>
            </a:r>
            <a:r>
              <a:rPr lang="de-DE" dirty="0"/>
              <a:t> </a:t>
            </a:r>
            <a:r>
              <a:rPr lang="de-DE" dirty="0" err="1"/>
              <a:t>Neocognitron</a:t>
            </a:r>
            <a:r>
              <a:rPr lang="de-DE" dirty="0"/>
              <a:t> (1980)</a:t>
            </a:r>
          </a:p>
          <a:p>
            <a:pPr lvl="1"/>
            <a:r>
              <a:rPr lang="de-DE" dirty="0" err="1"/>
              <a:t>Hierarchical</a:t>
            </a:r>
            <a:r>
              <a:rPr lang="de-DE" dirty="0"/>
              <a:t>, multi-</a:t>
            </a:r>
            <a:r>
              <a:rPr lang="de-DE" dirty="0" err="1"/>
              <a:t>layered</a:t>
            </a:r>
            <a:r>
              <a:rPr lang="de-DE" dirty="0"/>
              <a:t> network</a:t>
            </a:r>
          </a:p>
          <a:p>
            <a:pPr lvl="2"/>
            <a:r>
              <a:rPr lang="de-DE" dirty="0"/>
              <a:t>First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https://www.cs.princeton.edu/courses/archive/spr08/cos598B/Readings/Fukushima1980.pdf</a:t>
            </a:r>
            <a:endParaRPr lang="de-DE" dirty="0"/>
          </a:p>
          <a:p>
            <a:pPr lvl="1"/>
            <a:r>
              <a:rPr lang="de-DE" dirty="0"/>
              <a:t>First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lvl="2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and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de-DE" dirty="0"/>
          </a:p>
          <a:p>
            <a:pPr lvl="2"/>
            <a:r>
              <a:rPr lang="de-DE" dirty="0" err="1"/>
              <a:t>Pre-dated</a:t>
            </a:r>
            <a:r>
              <a:rPr lang="de-DE" dirty="0"/>
              <a:t> modern CNNs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decades</a:t>
            </a:r>
            <a:endParaRPr lang="de-DE" dirty="0"/>
          </a:p>
          <a:p>
            <a:pPr lvl="1"/>
            <a:r>
              <a:rPr lang="de-DE" dirty="0"/>
              <a:t>Self-</a:t>
            </a:r>
            <a:r>
              <a:rPr lang="de-DE" dirty="0" err="1"/>
              <a:t>organizing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endParaRPr lang="de-DE" dirty="0"/>
          </a:p>
          <a:p>
            <a:pPr lvl="2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explicit </a:t>
            </a:r>
            <a:r>
              <a:rPr lang="de-DE" dirty="0" err="1"/>
              <a:t>supervision</a:t>
            </a:r>
            <a:endParaRPr lang="de-DE" dirty="0"/>
          </a:p>
          <a:p>
            <a:pPr lvl="2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12463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517A5-1729-6805-7249-1A068040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Early beginnings of CNNs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AA4227-7077-06D7-99D3-DE818029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Yann </a:t>
            </a:r>
            <a:r>
              <a:rPr lang="de-DE" dirty="0" err="1"/>
              <a:t>LeCun's</a:t>
            </a:r>
            <a:r>
              <a:rPr lang="de-DE" dirty="0"/>
              <a:t> LeNet-5 (1998)</a:t>
            </a:r>
          </a:p>
          <a:p>
            <a:pPr lvl="1"/>
            <a:r>
              <a:rPr lang="de-DE" dirty="0"/>
              <a:t>First modern CNN </a:t>
            </a:r>
            <a:r>
              <a:rPr lang="de-DE" dirty="0" err="1"/>
              <a:t>architecture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http://vision.stanford.edu/cs598_spring07/papers/Lecun98.pdf</a:t>
            </a:r>
            <a:r>
              <a:rPr lang="de-DE" dirty="0"/>
              <a:t>  </a:t>
            </a:r>
          </a:p>
          <a:p>
            <a:pPr lvl="1"/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digit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(MNIST)</a:t>
            </a:r>
          </a:p>
          <a:p>
            <a:pPr lvl="2"/>
            <a:r>
              <a:rPr lang="de-DE" dirty="0" err="1"/>
              <a:t>Achieved</a:t>
            </a:r>
            <a:r>
              <a:rPr lang="de-DE" dirty="0"/>
              <a:t> 0.8% </a:t>
            </a:r>
            <a:r>
              <a:rPr lang="de-DE" dirty="0" err="1"/>
              <a:t>error</a:t>
            </a:r>
            <a:r>
              <a:rPr lang="de-DE" dirty="0"/>
              <a:t> rate on </a:t>
            </a:r>
            <a:r>
              <a:rPr lang="de-DE" dirty="0" err="1"/>
              <a:t>the</a:t>
            </a:r>
            <a:r>
              <a:rPr lang="de-DE" dirty="0"/>
              <a:t> MNIST </a:t>
            </a:r>
            <a:r>
              <a:rPr lang="de-DE" dirty="0" err="1"/>
              <a:t>dataset</a:t>
            </a:r>
            <a:endParaRPr lang="de-DE" dirty="0"/>
          </a:p>
          <a:p>
            <a:pPr lvl="2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handwritten</a:t>
            </a:r>
            <a:r>
              <a:rPr lang="de-DE" dirty="0"/>
              <a:t> </a:t>
            </a:r>
            <a:r>
              <a:rPr lang="de-DE" dirty="0" err="1"/>
              <a:t>digits</a:t>
            </a:r>
            <a:r>
              <a:rPr lang="de-DE" dirty="0"/>
              <a:t> on </a:t>
            </a:r>
            <a:r>
              <a:rPr lang="de-DE" dirty="0" err="1"/>
              <a:t>checks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backpropagation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lvl="2"/>
            <a:r>
              <a:rPr lang="de-DE" dirty="0" err="1"/>
              <a:t>Demonstrated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CNNs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</a:t>
            </a:r>
          </a:p>
          <a:p>
            <a:pPr lvl="2"/>
            <a:r>
              <a:rPr lang="de-DE" dirty="0" err="1"/>
              <a:t>Showed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gradient-based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downsampling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940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2D1F56-EA0D-9D45-F4C2-7E3016FE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Early beginnings of CNNs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090142-CDC8-28CA-24F1-FBBBC1AFE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u="none" strike="noStrike" dirty="0" err="1">
                <a:effectLst/>
                <a:latin typeface="system-ui"/>
              </a:rPr>
              <a:t>What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is</a:t>
            </a:r>
            <a:r>
              <a:rPr lang="de-DE" b="0" i="0" u="none" strike="noStrike" dirty="0">
                <a:effectLst/>
                <a:latin typeface="system-ui"/>
              </a:rPr>
              <a:t> an </a:t>
            </a:r>
            <a:r>
              <a:rPr lang="de-DE" b="0" i="0" u="none" strike="noStrike" dirty="0" err="1">
                <a:effectLst/>
                <a:latin typeface="system-ui"/>
              </a:rPr>
              <a:t>average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pooling</a:t>
            </a:r>
            <a:r>
              <a:rPr lang="de-DE" b="0" i="0" u="none" strike="noStrike" dirty="0">
                <a:effectLst/>
                <a:latin typeface="system-ui"/>
              </a:rPr>
              <a:t>?</a:t>
            </a:r>
          </a:p>
          <a:p>
            <a:pPr lvl="1"/>
            <a:r>
              <a:rPr lang="de-DE" b="0" i="0" u="none" strike="noStrike" dirty="0">
                <a:effectLst/>
                <a:latin typeface="system-ui"/>
              </a:rPr>
              <a:t>Pooling </a:t>
            </a:r>
            <a:r>
              <a:rPr lang="de-DE" b="0" i="0" u="none" strike="noStrike" dirty="0" err="1">
                <a:effectLst/>
                <a:latin typeface="system-ui"/>
              </a:rPr>
              <a:t>is</a:t>
            </a:r>
            <a:r>
              <a:rPr lang="de-DE" b="0" i="0" u="none" strike="noStrike" dirty="0">
                <a:effectLst/>
                <a:latin typeface="system-ui"/>
              </a:rPr>
              <a:t> a </a:t>
            </a:r>
            <a:r>
              <a:rPr lang="de-DE" b="0" i="0" u="none" strike="noStrike" dirty="0" err="1">
                <a:effectLst/>
                <a:latin typeface="system-ui"/>
              </a:rPr>
              <a:t>common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operation</a:t>
            </a:r>
            <a:r>
              <a:rPr lang="de-DE" b="0" i="0" u="none" strike="noStrike" dirty="0">
                <a:effectLst/>
                <a:latin typeface="system-ui"/>
              </a:rPr>
              <a:t> in CNNs </a:t>
            </a:r>
            <a:r>
              <a:rPr lang="de-DE" b="0" i="0" u="none" strike="noStrike" dirty="0" err="1">
                <a:effectLst/>
                <a:latin typeface="system-ui"/>
              </a:rPr>
              <a:t>used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to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downsample</a:t>
            </a:r>
            <a:r>
              <a:rPr lang="de-DE" b="0" i="0" u="none" strike="noStrike" dirty="0">
                <a:effectLst/>
                <a:latin typeface="system-ui"/>
              </a:rPr>
              <a:t> feature </a:t>
            </a:r>
            <a:r>
              <a:rPr lang="de-DE" b="0" i="0" u="none" strike="noStrike" dirty="0" err="1">
                <a:effectLst/>
                <a:latin typeface="system-ui"/>
              </a:rPr>
              <a:t>maps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b="0" i="0" u="none" strike="noStrike" dirty="0">
                <a:effectLst/>
                <a:latin typeface="system-ui"/>
              </a:rPr>
              <a:t>Average </a:t>
            </a:r>
            <a:r>
              <a:rPr lang="de-DE" b="0" i="0" u="none" strike="noStrike" dirty="0" err="1">
                <a:effectLst/>
                <a:latin typeface="system-ui"/>
              </a:rPr>
              <a:t>pooling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takes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average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value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of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each</a:t>
            </a:r>
            <a:r>
              <a:rPr lang="de-DE" b="0" i="0" u="none" strike="noStrike" dirty="0">
                <a:effectLst/>
                <a:latin typeface="system-ui"/>
              </a:rPr>
              <a:t> sub-region </a:t>
            </a:r>
            <a:r>
              <a:rPr lang="de-DE" b="0" i="0" u="none" strike="noStrike" dirty="0" err="1">
                <a:effectLst/>
                <a:latin typeface="system-ui"/>
              </a:rPr>
              <a:t>of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input</a:t>
            </a:r>
            <a:endParaRPr lang="de-DE" dirty="0">
              <a:latin typeface="system-ui"/>
            </a:endParaRPr>
          </a:p>
          <a:p>
            <a:pPr lvl="1"/>
            <a:r>
              <a:rPr lang="de-DE" dirty="0" err="1">
                <a:latin typeface="system-ui"/>
              </a:rPr>
              <a:t>It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is</a:t>
            </a:r>
            <a:r>
              <a:rPr lang="de-DE" dirty="0">
                <a:latin typeface="system-ui"/>
              </a:rPr>
              <a:t> a </a:t>
            </a:r>
            <a:r>
              <a:rPr lang="de-DE" dirty="0" err="1">
                <a:latin typeface="system-ui"/>
              </a:rPr>
              <a:t>special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case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of</a:t>
            </a:r>
            <a:r>
              <a:rPr lang="de-DE" dirty="0">
                <a:latin typeface="system-ui"/>
              </a:rPr>
              <a:t> a </a:t>
            </a:r>
            <a:r>
              <a:rPr lang="de-DE" dirty="0" err="1">
                <a:latin typeface="system-ui"/>
              </a:rPr>
              <a:t>convolutional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layer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with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predefined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kernel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b="0" i="0" u="none" strike="noStrike" dirty="0" err="1">
                <a:effectLst/>
                <a:latin typeface="system-ui"/>
              </a:rPr>
              <a:t>It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reduces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size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of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the</a:t>
            </a:r>
            <a:r>
              <a:rPr lang="de-DE" b="0" i="0" u="none" strike="noStrike" dirty="0">
                <a:effectLst/>
                <a:latin typeface="system-ui"/>
              </a:rPr>
              <a:t> feature </a:t>
            </a:r>
            <a:r>
              <a:rPr lang="de-DE" b="0" i="0" u="none" strike="noStrike" dirty="0" err="1">
                <a:effectLst/>
                <a:latin typeface="system-ui"/>
              </a:rPr>
              <a:t>map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while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introducing</a:t>
            </a:r>
            <a:r>
              <a:rPr lang="de-DE" b="0" i="0" u="none" strike="noStrike" dirty="0">
                <a:effectLst/>
                <a:latin typeface="system-ui"/>
              </a:rPr>
              <a:t> a form </a:t>
            </a:r>
            <a:r>
              <a:rPr lang="de-DE" b="0" i="0" u="none" strike="noStrike" dirty="0" err="1">
                <a:effectLst/>
                <a:latin typeface="system-ui"/>
              </a:rPr>
              <a:t>of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spatial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invariance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b="0" i="0" u="none" strike="noStrike" dirty="0">
                <a:effectLst/>
                <a:latin typeface="system-ui"/>
              </a:rPr>
              <a:t>Average </a:t>
            </a:r>
            <a:r>
              <a:rPr lang="de-DE" b="0" i="0" u="none" strike="noStrike" dirty="0" err="1">
                <a:effectLst/>
                <a:latin typeface="system-ui"/>
              </a:rPr>
              <a:t>pooling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helps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to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reduce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overfitting</a:t>
            </a:r>
            <a:r>
              <a:rPr lang="de-DE" b="0" i="0" u="none" strike="noStrike" dirty="0">
                <a:effectLst/>
                <a:latin typeface="system-ui"/>
              </a:rPr>
              <a:t> and </a:t>
            </a:r>
            <a:r>
              <a:rPr lang="de-DE" b="0" i="0" u="none" strike="noStrike" dirty="0" err="1">
                <a:effectLst/>
                <a:latin typeface="system-ui"/>
              </a:rPr>
              <a:t>improve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generalization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b="0" i="0" u="none" strike="noStrike" dirty="0" err="1">
                <a:effectLst/>
                <a:latin typeface="system-ui"/>
              </a:rPr>
              <a:t>However</a:t>
            </a:r>
            <a:r>
              <a:rPr lang="de-DE" b="0" i="0" u="none" strike="noStrike" dirty="0">
                <a:effectLst/>
                <a:latin typeface="system-ui"/>
              </a:rPr>
              <a:t>, </a:t>
            </a:r>
            <a:r>
              <a:rPr lang="de-DE" b="0" i="0" u="none" strike="noStrike" dirty="0" err="1">
                <a:effectLst/>
                <a:latin typeface="system-ui"/>
              </a:rPr>
              <a:t>it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may</a:t>
            </a:r>
            <a:r>
              <a:rPr lang="de-DE" b="0" i="0" u="none" strike="noStrike" dirty="0">
                <a:effectLst/>
                <a:latin typeface="system-ui"/>
              </a:rPr>
              <a:t> lose </a:t>
            </a:r>
            <a:r>
              <a:rPr lang="de-DE" b="0" i="0" u="none" strike="noStrike" dirty="0" err="1">
                <a:effectLst/>
                <a:latin typeface="system-ui"/>
              </a:rPr>
              <a:t>information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about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precise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location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of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features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b="0" i="0" u="none" strike="noStrike" dirty="0">
                <a:effectLst/>
                <a:latin typeface="system-ui"/>
              </a:rPr>
              <a:t>Alternatives </a:t>
            </a:r>
            <a:r>
              <a:rPr lang="de-DE" b="0" i="0" u="none" strike="noStrike" dirty="0" err="1">
                <a:effectLst/>
                <a:latin typeface="system-ui"/>
              </a:rPr>
              <a:t>to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average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pooling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include</a:t>
            </a:r>
            <a:r>
              <a:rPr lang="de-DE" b="0" i="0" u="none" strike="noStrike" dirty="0">
                <a:effectLst/>
                <a:latin typeface="system-ui"/>
              </a:rPr>
              <a:t> </a:t>
            </a:r>
            <a:r>
              <a:rPr lang="de-DE" b="1" i="0" u="none" strike="noStrike" dirty="0" err="1">
                <a:effectLst/>
                <a:latin typeface="system-ui"/>
              </a:rPr>
              <a:t>max</a:t>
            </a:r>
            <a:r>
              <a:rPr lang="de-DE" b="1" i="0" u="none" strike="noStrike" dirty="0">
                <a:effectLst/>
                <a:latin typeface="system-ui"/>
              </a:rPr>
              <a:t> </a:t>
            </a:r>
            <a:r>
              <a:rPr lang="de-DE" b="1" i="0" u="none" strike="noStrike" dirty="0" err="1">
                <a:effectLst/>
                <a:latin typeface="system-ui"/>
              </a:rPr>
              <a:t>pooling</a:t>
            </a:r>
            <a:r>
              <a:rPr lang="de-DE" b="0" i="0" u="none" strike="noStrike" dirty="0">
                <a:effectLst/>
                <a:latin typeface="system-ui"/>
              </a:rPr>
              <a:t>, </a:t>
            </a:r>
            <a:r>
              <a:rPr lang="de-DE" b="1" i="0" u="none" strike="noStrike" dirty="0">
                <a:effectLst/>
                <a:latin typeface="system-ui"/>
              </a:rPr>
              <a:t>adaptive </a:t>
            </a:r>
            <a:r>
              <a:rPr lang="de-DE" b="1" i="0" u="none" strike="noStrike" dirty="0" err="1">
                <a:effectLst/>
                <a:latin typeface="system-ui"/>
              </a:rPr>
              <a:t>pooling</a:t>
            </a:r>
            <a:endParaRPr lang="de-DE" b="1" i="0" u="none" strike="noStrike" dirty="0">
              <a:effectLst/>
              <a:latin typeface="system-ui"/>
            </a:endParaRPr>
          </a:p>
          <a:p>
            <a:pPr lvl="1"/>
            <a:r>
              <a:rPr lang="de-DE" dirty="0">
                <a:latin typeface="system-ui"/>
              </a:rPr>
              <a:t>Size </a:t>
            </a:r>
            <a:r>
              <a:rPr lang="de-DE" dirty="0" err="1">
                <a:latin typeface="system-ui"/>
              </a:rPr>
              <a:t>of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the</a:t>
            </a:r>
            <a:r>
              <a:rPr lang="de-DE" dirty="0">
                <a:latin typeface="system-ui"/>
              </a:rPr>
              <a:t> </a:t>
            </a:r>
            <a:r>
              <a:rPr lang="de-DE" b="1" dirty="0">
                <a:latin typeface="system-ui"/>
              </a:rPr>
              <a:t>adaptive </a:t>
            </a:r>
            <a:r>
              <a:rPr lang="de-DE" b="1" dirty="0" err="1">
                <a:latin typeface="system-ui"/>
              </a:rPr>
              <a:t>pooling</a:t>
            </a:r>
            <a:r>
              <a:rPr lang="de-DE" b="1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is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defined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by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the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input</a:t>
            </a:r>
            <a:r>
              <a:rPr lang="de-DE" dirty="0">
                <a:latin typeface="system-ui"/>
              </a:rPr>
              <a:t> and </a:t>
            </a:r>
            <a:r>
              <a:rPr lang="de-DE" dirty="0" err="1">
                <a:latin typeface="system-ui"/>
              </a:rPr>
              <a:t>output</a:t>
            </a:r>
            <a:r>
              <a:rPr lang="de-DE" dirty="0">
                <a:latin typeface="system-ui"/>
              </a:rPr>
              <a:t> </a:t>
            </a:r>
            <a:r>
              <a:rPr lang="de-DE" dirty="0" err="1">
                <a:latin typeface="system-ui"/>
              </a:rPr>
              <a:t>shapes</a:t>
            </a:r>
            <a:endParaRPr lang="de-DE" i="0" u="none" strike="noStrike" dirty="0">
              <a:effectLst/>
              <a:latin typeface="system-ui"/>
            </a:endParaRPr>
          </a:p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201435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517A5-1729-6805-7249-1A068040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Early beginnings of CNNs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AA4227-7077-06D7-99D3-DE818029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Yann </a:t>
            </a:r>
            <a:r>
              <a:rPr lang="de-DE" dirty="0" err="1"/>
              <a:t>LeCun's</a:t>
            </a:r>
            <a:r>
              <a:rPr lang="de-DE" dirty="0"/>
              <a:t> LeNet-5 (1998)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DE288D-0DC0-D7A9-8528-815C291B6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713" y="1916002"/>
            <a:ext cx="11045287" cy="4170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343C8-30CF-B1DA-2B6A-84E61AEEDE4C}"/>
              </a:ext>
            </a:extLst>
          </p:cNvPr>
          <p:cNvSpPr txBox="1"/>
          <p:nvPr/>
        </p:nvSpPr>
        <p:spPr>
          <a:xfrm>
            <a:off x="2840799" y="6050441"/>
            <a:ext cx="651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By Zhang, Aston and Lipton, Zachary C. and Li, Mu and </a:t>
            </a:r>
            <a:r>
              <a:rPr lang="de-DE" sz="1200" dirty="0" err="1"/>
              <a:t>Smola</a:t>
            </a:r>
            <a:r>
              <a:rPr lang="de-DE" sz="1200" dirty="0"/>
              <a:t>, Alexander J. - https://</a:t>
            </a:r>
            <a:r>
              <a:rPr lang="de-DE" sz="1200" dirty="0" err="1"/>
              <a:t>github.com</a:t>
            </a:r>
            <a:r>
              <a:rPr lang="de-DE" sz="1200" dirty="0"/>
              <a:t>/d2l-ai/d2l-en, CC BY-SA 4.0, https://</a:t>
            </a:r>
            <a:r>
              <a:rPr lang="de-DE" sz="1200" dirty="0" err="1"/>
              <a:t>commons.wikimedia.org</a:t>
            </a:r>
            <a:r>
              <a:rPr lang="de-DE" sz="1200" dirty="0"/>
              <a:t>/</a:t>
            </a:r>
            <a:r>
              <a:rPr lang="de-DE" sz="1200" dirty="0" err="1"/>
              <a:t>w</a:t>
            </a:r>
            <a:r>
              <a:rPr lang="de-DE" sz="1200" dirty="0"/>
              <a:t>/</a:t>
            </a:r>
            <a:r>
              <a:rPr lang="de-DE" sz="1200" dirty="0" err="1"/>
              <a:t>index.php?curid</a:t>
            </a:r>
            <a:r>
              <a:rPr lang="de-DE" sz="1200" dirty="0"/>
              <a:t>=152265656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2586571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517A5-1729-6805-7249-1A068040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Early beginnings of CNNs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AA4227-7077-06D7-99D3-DE8180293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Yann </a:t>
            </a:r>
            <a:r>
              <a:rPr lang="de-DE" dirty="0" err="1"/>
              <a:t>LeCun's</a:t>
            </a:r>
            <a:r>
              <a:rPr lang="de-DE" dirty="0"/>
              <a:t> LeNet-5 (1998)</a:t>
            </a:r>
          </a:p>
          <a:p>
            <a:pPr lvl="1"/>
            <a:r>
              <a:rPr lang="de-DE" dirty="0" err="1"/>
              <a:t>Trained</a:t>
            </a:r>
            <a:r>
              <a:rPr lang="de-DE" dirty="0"/>
              <a:t> and </a:t>
            </a:r>
            <a:r>
              <a:rPr lang="de-DE" dirty="0" err="1"/>
              <a:t>tested</a:t>
            </a:r>
            <a:r>
              <a:rPr lang="de-DE" dirty="0"/>
              <a:t> on MNIST </a:t>
            </a:r>
            <a:r>
              <a:rPr lang="de-DE" dirty="0" err="1"/>
              <a:t>dataset</a:t>
            </a:r>
            <a:r>
              <a:rPr lang="de-DE" dirty="0"/>
              <a:t> (60,000 </a:t>
            </a:r>
            <a:r>
              <a:rPr lang="de-DE" dirty="0" err="1"/>
              <a:t>samples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Short </a:t>
            </a:r>
            <a:r>
              <a:rPr lang="de-DE" dirty="0" err="1"/>
              <a:t>for</a:t>
            </a:r>
            <a:r>
              <a:rPr lang="de-DE" dirty="0"/>
              <a:t> "</a:t>
            </a:r>
            <a:r>
              <a:rPr lang="de-DE" dirty="0" err="1"/>
              <a:t>Modified</a:t>
            </a:r>
            <a:r>
              <a:rPr lang="de-DE" dirty="0"/>
              <a:t> National Institute </a:t>
            </a:r>
            <a:r>
              <a:rPr lang="de-DE" dirty="0" err="1"/>
              <a:t>of</a:t>
            </a:r>
            <a:r>
              <a:rPr lang="de-DE" dirty="0"/>
              <a:t> Standards and Technology </a:t>
            </a:r>
            <a:r>
              <a:rPr lang="de-DE" dirty="0" err="1"/>
              <a:t>database</a:t>
            </a:r>
            <a:r>
              <a:rPr lang="de-DE" dirty="0"/>
              <a:t> "</a:t>
            </a:r>
          </a:p>
          <a:p>
            <a:pPr lvl="2"/>
            <a:r>
              <a:rPr lang="de-DE" dirty="0"/>
              <a:t>MNIST </a:t>
            </a:r>
            <a:r>
              <a:rPr lang="de-DE" dirty="0" err="1"/>
              <a:t>became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"Hello World"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ru-RU" dirty="0"/>
          </a:p>
          <a:p>
            <a:pPr lvl="2"/>
            <a:r>
              <a:rPr lang="de-DE" dirty="0"/>
              <a:t>"</a:t>
            </a:r>
            <a:r>
              <a:rPr lang="en-US" dirty="0"/>
              <a:t>Everything works on MNIST</a:t>
            </a:r>
            <a:r>
              <a:rPr lang="de-DE" dirty="0"/>
              <a:t>"</a:t>
            </a:r>
          </a:p>
          <a:p>
            <a:pPr lvl="2"/>
            <a:r>
              <a:rPr lang="de-DE" dirty="0">
                <a:hlinkClick r:id="rId2"/>
              </a:rPr>
              <a:t>https://yann.lecun.org/exdb/mnist/index.html</a:t>
            </a:r>
            <a:r>
              <a:rPr lang="de-DE" dirty="0"/>
              <a:t> 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10033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00FED-32B4-AC1D-2760-DAFFA342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CNN Winter and Revival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18D72-A483-10CB-ED12-4288A91A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CNNs </a:t>
            </a:r>
            <a:r>
              <a:rPr lang="de-DE" dirty="0" err="1"/>
              <a:t>faced</a:t>
            </a:r>
            <a:r>
              <a:rPr lang="de-DE" dirty="0"/>
              <a:t> limited </a:t>
            </a:r>
            <a:r>
              <a:rPr lang="de-DE" dirty="0" err="1"/>
              <a:t>adoption</a:t>
            </a:r>
            <a:r>
              <a:rPr lang="de-DE" dirty="0"/>
              <a:t> (1990s-2000s)</a:t>
            </a:r>
          </a:p>
          <a:p>
            <a:pPr lvl="1"/>
            <a:r>
              <a:rPr lang="de-DE" dirty="0"/>
              <a:t>Computational </a:t>
            </a:r>
            <a:r>
              <a:rPr lang="de-DE" dirty="0" err="1"/>
              <a:t>limitations</a:t>
            </a:r>
            <a:endParaRPr lang="de-DE" dirty="0"/>
          </a:p>
          <a:p>
            <a:pPr lvl="2"/>
            <a:r>
              <a:rPr lang="de-DE" dirty="0"/>
              <a:t>Training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pPr lvl="2"/>
            <a:r>
              <a:rPr lang="de-DE" dirty="0"/>
              <a:t>GPUs </a:t>
            </a:r>
            <a:r>
              <a:rPr lang="de-DE" dirty="0" err="1"/>
              <a:t>were</a:t>
            </a:r>
            <a:r>
              <a:rPr lang="de-DE" dirty="0"/>
              <a:t> not 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/>
              <a:t>Limited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/>
              <a:t>Small </a:t>
            </a:r>
            <a:r>
              <a:rPr lang="de-DE" dirty="0" err="1"/>
              <a:t>datasets</a:t>
            </a:r>
            <a:r>
              <a:rPr lang="de-DE" dirty="0"/>
              <a:t> like MNIST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lvl="2"/>
            <a:r>
              <a:rPr lang="de-DE" dirty="0"/>
              <a:t>Data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not 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developed</a:t>
            </a:r>
            <a:endParaRPr lang="de-DE" dirty="0"/>
          </a:p>
          <a:p>
            <a:pPr lvl="1"/>
            <a:r>
              <a:rPr lang="de-DE" dirty="0"/>
              <a:t>SVM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dominated</a:t>
            </a:r>
            <a:r>
              <a:rPr lang="de-DE" dirty="0"/>
              <a:t> CV</a:t>
            </a:r>
          </a:p>
          <a:p>
            <a:pPr lvl="2"/>
            <a:r>
              <a:rPr lang="de-DE" dirty="0"/>
              <a:t>Support Vector Machines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shallow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popular</a:t>
            </a:r>
            <a:endParaRPr lang="de-DE" dirty="0"/>
          </a:p>
          <a:p>
            <a:pPr lvl="2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on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and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6765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F00FED-32B4-AC1D-2760-DAFFA342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CNN Winter and Revival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3C18D72-A483-10CB-ED12-4288A91A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ImageNet</a:t>
            </a:r>
            <a:endParaRPr lang="de-DE" dirty="0"/>
          </a:p>
          <a:p>
            <a:pPr lvl="1"/>
            <a:r>
              <a:rPr lang="de-DE" dirty="0"/>
              <a:t>2006: Fei-Fei Li </a:t>
            </a:r>
            <a:r>
              <a:rPr lang="de-DE" dirty="0" err="1"/>
              <a:t>proposed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ImageNet</a:t>
            </a:r>
            <a:endParaRPr lang="de-DE" dirty="0"/>
          </a:p>
          <a:p>
            <a:pPr lvl="2"/>
            <a:r>
              <a:rPr lang="de-DE" dirty="0"/>
              <a:t>"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let's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“</a:t>
            </a:r>
          </a:p>
          <a:p>
            <a:pPr lvl="1"/>
            <a:r>
              <a:rPr lang="de-DE" b="0" i="0" u="none" strike="noStrike" dirty="0" err="1">
                <a:effectLst/>
                <a:latin typeface="system-ui"/>
              </a:rPr>
              <a:t>July</a:t>
            </a:r>
            <a:r>
              <a:rPr lang="de-DE" b="0" i="0" u="none" strike="noStrike" dirty="0">
                <a:effectLst/>
                <a:latin typeface="system-ui"/>
              </a:rPr>
              <a:t> 2008: </a:t>
            </a:r>
            <a:r>
              <a:rPr lang="de-DE" b="0" i="0" u="none" strike="noStrike" dirty="0" err="1">
                <a:effectLst/>
                <a:latin typeface="system-ui"/>
              </a:rPr>
              <a:t>ImageNet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had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zero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images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dirty="0" err="1"/>
              <a:t>December</a:t>
            </a:r>
            <a:r>
              <a:rPr lang="de-DE" dirty="0"/>
              <a:t> 2008: 3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6000 </a:t>
            </a:r>
            <a:r>
              <a:rPr lang="de-DE" dirty="0" err="1"/>
              <a:t>synsets</a:t>
            </a:r>
            <a:endParaRPr lang="de-DE" dirty="0"/>
          </a:p>
          <a:p>
            <a:pPr lvl="1"/>
            <a:r>
              <a:rPr lang="de-DE" dirty="0"/>
              <a:t>April 2010: 11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15000 </a:t>
            </a:r>
            <a:r>
              <a:rPr lang="de-DE" dirty="0" err="1"/>
              <a:t>synsets</a:t>
            </a:r>
            <a:endParaRPr lang="de-DE" dirty="0"/>
          </a:p>
          <a:p>
            <a:pPr lvl="1"/>
            <a:r>
              <a:rPr lang="de-DE" dirty="0"/>
              <a:t>Today (March 2025): 14.2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21841 </a:t>
            </a:r>
            <a:r>
              <a:rPr lang="de-DE" dirty="0" err="1"/>
              <a:t>synsets</a:t>
            </a:r>
            <a:endParaRPr lang="de-DE" dirty="0"/>
          </a:p>
          <a:p>
            <a:pPr lvl="1"/>
            <a:r>
              <a:rPr lang="de-DE" dirty="0"/>
              <a:t>Made possible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crowdsourcing</a:t>
            </a:r>
            <a:r>
              <a:rPr lang="de-DE" dirty="0"/>
              <a:t> on </a:t>
            </a:r>
            <a:r>
              <a:rPr lang="de-DE" dirty="0" err="1"/>
              <a:t>Amazon's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Turk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https://image-net.org/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1906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5E922-1C33-F4CD-A676-83FC61DD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CNN Winter and Revival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2C8D38-DCAB-985F-0BD3-2638A08E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ILSVRC (</a:t>
            </a:r>
            <a:r>
              <a:rPr lang="de-DE" dirty="0" err="1"/>
              <a:t>ImageNet</a:t>
            </a:r>
            <a:r>
              <a:rPr lang="de-DE" dirty="0"/>
              <a:t> Large </a:t>
            </a:r>
            <a:r>
              <a:rPr lang="de-DE" dirty="0" err="1"/>
              <a:t>Scale</a:t>
            </a:r>
            <a:r>
              <a:rPr lang="de-DE" dirty="0"/>
              <a:t> Visual Recognition Competition)</a:t>
            </a:r>
          </a:p>
          <a:p>
            <a:pPr lvl="1"/>
            <a:r>
              <a:rPr lang="de-DE" dirty="0" err="1"/>
              <a:t>Organized</a:t>
            </a:r>
            <a:r>
              <a:rPr lang="de-DE" dirty="0"/>
              <a:t> in 2010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time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an </a:t>
            </a:r>
            <a:r>
              <a:rPr lang="de-DE" dirty="0" err="1"/>
              <a:t>ImageNet</a:t>
            </a:r>
            <a:r>
              <a:rPr lang="de-DE" dirty="0"/>
              <a:t> large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lvl="2"/>
            <a:r>
              <a:rPr lang="de-DE" dirty="0"/>
              <a:t>1.2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1,000 </a:t>
            </a:r>
            <a:r>
              <a:rPr lang="de-DE" dirty="0" err="1"/>
              <a:t>categories</a:t>
            </a:r>
            <a:endParaRPr lang="de-DE" dirty="0"/>
          </a:p>
          <a:p>
            <a:pPr lvl="1"/>
            <a:r>
              <a:rPr lang="de-DE" dirty="0"/>
              <a:t>Annual </a:t>
            </a:r>
            <a:r>
              <a:rPr lang="de-DE" dirty="0" err="1"/>
              <a:t>competition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(2010-2017)</a:t>
            </a:r>
          </a:p>
          <a:p>
            <a:pPr lvl="1"/>
            <a:r>
              <a:rPr lang="de-DE" dirty="0"/>
              <a:t>ILSVRC </a:t>
            </a:r>
            <a:r>
              <a:rPr lang="de-DE" dirty="0" err="1"/>
              <a:t>became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https://image-net.org/challenges/LSVRC/</a:t>
            </a:r>
            <a:endParaRPr lang="de-DE" dirty="0"/>
          </a:p>
          <a:p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026874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7F54-DD7A-A59E-B6FF-828CEA8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AlexNet Breakthrough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E47578-512F-2F36-1DDF-92D60F20D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first</a:t>
                </a:r>
                <a:r>
                  <a:rPr lang="de-DE" dirty="0"/>
                  <a:t> </a:t>
                </a:r>
                <a:r>
                  <a:rPr lang="de-DE" dirty="0" err="1"/>
                  <a:t>deep</a:t>
                </a:r>
                <a:r>
                  <a:rPr lang="de-DE" dirty="0"/>
                  <a:t> CNN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win</a:t>
                </a:r>
                <a:r>
                  <a:rPr lang="de-DE" dirty="0"/>
                  <a:t> ILSVRC</a:t>
                </a:r>
              </a:p>
              <a:p>
                <a:pPr lvl="1"/>
                <a:r>
                  <a:rPr lang="de-DE" dirty="0" err="1"/>
                  <a:t>Achieved</a:t>
                </a:r>
                <a:r>
                  <a:rPr lang="de-DE" dirty="0"/>
                  <a:t> 15.3% top-5 </a:t>
                </a:r>
                <a:r>
                  <a:rPr lang="de-DE" dirty="0" err="1"/>
                  <a:t>error</a:t>
                </a:r>
                <a:r>
                  <a:rPr lang="de-DE" dirty="0"/>
                  <a:t> rate (</a:t>
                </a:r>
                <a:r>
                  <a:rPr lang="de-DE" dirty="0" err="1"/>
                  <a:t>previous</a:t>
                </a:r>
                <a:r>
                  <a:rPr lang="de-DE" dirty="0"/>
                  <a:t> </a:t>
                </a:r>
                <a:r>
                  <a:rPr lang="de-DE" dirty="0" err="1"/>
                  <a:t>best</a:t>
                </a:r>
                <a:r>
                  <a:rPr lang="de-DE" dirty="0"/>
                  <a:t>: 26%)</a:t>
                </a:r>
              </a:p>
              <a:p>
                <a:pPr lvl="1"/>
                <a:r>
                  <a:rPr lang="de-DE" dirty="0"/>
                  <a:t>This </a:t>
                </a:r>
                <a:r>
                  <a:rPr lang="de-DE" dirty="0" err="1"/>
                  <a:t>breakthrough</a:t>
                </a:r>
                <a:r>
                  <a:rPr lang="de-DE" dirty="0"/>
                  <a:t> </a:t>
                </a:r>
                <a:r>
                  <a:rPr lang="de-DE" dirty="0" err="1"/>
                  <a:t>sparked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deep</a:t>
                </a:r>
                <a:r>
                  <a:rPr lang="de-DE" dirty="0"/>
                  <a:t> </a:t>
                </a:r>
                <a:r>
                  <a:rPr lang="de-DE" dirty="0" err="1"/>
                  <a:t>learning</a:t>
                </a:r>
                <a:r>
                  <a:rPr lang="de-DE" dirty="0"/>
                  <a:t> </a:t>
                </a:r>
                <a:r>
                  <a:rPr lang="de-DE" dirty="0" err="1"/>
                  <a:t>revolution</a:t>
                </a:r>
                <a:endParaRPr lang="de-DE" dirty="0"/>
              </a:p>
              <a:p>
                <a:pPr lvl="1"/>
                <a:r>
                  <a:rPr lang="de-DE" dirty="0">
                    <a:hlinkClick r:id="rId2"/>
                  </a:rPr>
                  <a:t>https://image-net.org/challenges/LSVRC/2012/results.html</a:t>
                </a:r>
                <a:endParaRPr lang="de-DE" dirty="0"/>
              </a:p>
              <a:p>
                <a:pPr lvl="1"/>
                <a:r>
                  <a:rPr lang="de-DE" dirty="0">
                    <a:hlinkClick r:id="rId3"/>
                  </a:rPr>
                  <a:t>https://papers.nips.cc/paper_files/paper/2012/file/c399862d3b9d6b76c8436e924a68c45b-Paper.pdf</a:t>
                </a:r>
                <a:r>
                  <a:rPr lang="de-DE" dirty="0"/>
                  <a:t> </a:t>
                </a:r>
              </a:p>
              <a:p>
                <a:r>
                  <a:rPr lang="de-DE" dirty="0"/>
                  <a:t>Key </a:t>
                </a:r>
                <a:r>
                  <a:rPr lang="de-DE" dirty="0" err="1"/>
                  <a:t>innovations</a:t>
                </a:r>
                <a:endParaRPr lang="de-DE" dirty="0"/>
              </a:p>
              <a:p>
                <a:pPr lvl="1"/>
                <a:r>
                  <a:rPr lang="de-DE" dirty="0"/>
                  <a:t>Simple </a:t>
                </a:r>
                <a:r>
                  <a:rPr lang="de-DE" dirty="0" err="1"/>
                  <a:t>ReLU</a:t>
                </a:r>
                <a:r>
                  <a:rPr lang="de-DE" dirty="0"/>
                  <a:t> </a:t>
                </a:r>
                <a:r>
                  <a:rPr lang="de-DE" dirty="0" err="1"/>
                  <a:t>activation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ru-DE" dirty="0"/>
                  <a:t>Dropout: zeros random values during training</a:t>
                </a:r>
              </a:p>
              <a:p>
                <a:pPr lvl="1"/>
                <a:r>
                  <a:rPr lang="ru-DE" dirty="0"/>
                  <a:t>GPU training: 5-6 days to train on two GTX 580 GPUs with 3GB VRAM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FE47578-512F-2F36-1DDF-92D60F20D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95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5589C-0B9D-3BCF-D013-053E2F5D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Introduction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064DF-FD87-C9D9-F1ED-177355CA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animals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CNNs </a:t>
            </a:r>
            <a:r>
              <a:rPr lang="de-DE" dirty="0" err="1"/>
              <a:t>mirrors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mammalian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lvl="2"/>
            <a:r>
              <a:rPr lang="de-DE" dirty="0"/>
              <a:t>Early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simple </a:t>
            </a:r>
            <a:r>
              <a:rPr lang="de-DE" dirty="0" err="1"/>
              <a:t>features</a:t>
            </a:r>
            <a:r>
              <a:rPr lang="de-DE" dirty="0"/>
              <a:t> like </a:t>
            </a:r>
            <a:r>
              <a:rPr lang="de-DE" dirty="0" err="1"/>
              <a:t>edges</a:t>
            </a:r>
            <a:r>
              <a:rPr lang="de-DE" dirty="0"/>
              <a:t> and </a:t>
            </a:r>
            <a:r>
              <a:rPr lang="de-DE" dirty="0" err="1"/>
              <a:t>textures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  <a:p>
            <a:pPr lvl="1"/>
            <a:r>
              <a:rPr lang="de-DE" dirty="0"/>
              <a:t>Hubel and </a:t>
            </a:r>
            <a:r>
              <a:rPr lang="de-DE" dirty="0" err="1"/>
              <a:t>Wiesel's</a:t>
            </a:r>
            <a:r>
              <a:rPr lang="de-DE" dirty="0"/>
              <a:t> Nobel Prize-</a:t>
            </a:r>
            <a:r>
              <a:rPr lang="de-DE" dirty="0" err="1"/>
              <a:t>winning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foundation</a:t>
            </a:r>
            <a:endParaRPr lang="de-DE" dirty="0"/>
          </a:p>
          <a:p>
            <a:pPr lvl="2"/>
            <a:r>
              <a:rPr lang="de-DE" b="0" i="0" u="none" strike="noStrike" dirty="0">
                <a:solidFill>
                  <a:srgbClr val="343332"/>
                </a:solidFill>
                <a:effectLst/>
                <a:latin typeface="GT America Standard"/>
                <a:hlinkClick r:id="rId2"/>
              </a:rPr>
              <a:t>https://pmc.ncbi.nlm.nih.gov/articles/PMC1359523/</a:t>
            </a:r>
            <a:endParaRPr lang="de-DE" b="0" i="0" u="none" strike="noStrike" dirty="0">
              <a:solidFill>
                <a:srgbClr val="343332"/>
              </a:solidFill>
              <a:effectLst/>
              <a:latin typeface="GT America Standard"/>
            </a:endParaRPr>
          </a:p>
          <a:p>
            <a:pPr lvl="2"/>
            <a:r>
              <a:rPr lang="de-DE" dirty="0">
                <a:hlinkClick r:id="rId3"/>
              </a:rPr>
              <a:t>https://www.nobelprize.org/prizes/medicine/1981/press-release/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4732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F7F54-DD7A-A59E-B6FF-828CEA81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AlexNet Breakthrough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E47578-512F-2F36-1DDF-92D60F20D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2276" cy="4351338"/>
          </a:xfrm>
        </p:spPr>
        <p:txBody>
          <a:bodyPr/>
          <a:lstStyle/>
          <a:p>
            <a:r>
              <a:rPr lang="en-US" dirty="0"/>
              <a:t>Architecture limitations</a:t>
            </a:r>
          </a:p>
          <a:p>
            <a:pPr lvl="1"/>
            <a:r>
              <a:rPr lang="de-DE" dirty="0"/>
              <a:t>Large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 in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lvl="2"/>
            <a:r>
              <a:rPr lang="de-DE" dirty="0"/>
              <a:t>11×11 and 5×5 </a:t>
            </a:r>
            <a:r>
              <a:rPr lang="de-DE" dirty="0" err="1"/>
              <a:t>filters</a:t>
            </a:r>
            <a:r>
              <a:rPr lang="de-DE" dirty="0"/>
              <a:t> in </a:t>
            </a:r>
            <a:r>
              <a:rPr lang="de-DE" dirty="0" err="1"/>
              <a:t>early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lvl="2"/>
            <a:r>
              <a:rPr lang="de-DE" dirty="0" err="1"/>
              <a:t>Inefficient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large MLP </a:t>
            </a:r>
            <a:r>
              <a:rPr lang="de-DE" dirty="0" err="1"/>
              <a:t>layers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lvl="2"/>
            <a:r>
              <a:rPr lang="de-DE" dirty="0"/>
              <a:t>6400×4096 and 4096×4096 linear </a:t>
            </a:r>
            <a:r>
              <a:rPr lang="de-DE" dirty="0" err="1"/>
              <a:t>layers</a:t>
            </a:r>
            <a:endParaRPr lang="de-DE" dirty="0"/>
          </a:p>
          <a:p>
            <a:pPr lvl="2"/>
            <a:r>
              <a:rPr lang="de-DE" dirty="0"/>
              <a:t>These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2"/>
            <a:r>
              <a:rPr lang="de-DE" dirty="0" err="1"/>
              <a:t>Inefficient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modern CNN </a:t>
            </a:r>
            <a:r>
              <a:rPr lang="de-DE" dirty="0" err="1"/>
              <a:t>architectures</a:t>
            </a:r>
            <a:endParaRPr lang="de-DE" dirty="0"/>
          </a:p>
          <a:p>
            <a:pPr lvl="1"/>
            <a:r>
              <a:rPr lang="de-DE" dirty="0"/>
              <a:t>Total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60M </a:t>
            </a:r>
            <a:r>
              <a:rPr lang="de-DE" dirty="0" err="1"/>
              <a:t>parameters</a:t>
            </a:r>
            <a:endParaRPr lang="de-DE" dirty="0"/>
          </a:p>
          <a:p>
            <a:pPr lvl="2"/>
            <a:r>
              <a:rPr lang="de-DE" dirty="0"/>
              <a:t>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computationally</a:t>
            </a:r>
            <a:r>
              <a:rPr lang="de-DE" dirty="0"/>
              <a:t> expensive</a:t>
            </a:r>
            <a:endParaRPr lang="ru-DE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13030B-D64C-6692-BC7C-C742587B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" r="1"/>
          <a:stretch/>
        </p:blipFill>
        <p:spPr>
          <a:xfrm>
            <a:off x="8192345" y="1452563"/>
            <a:ext cx="3161455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E0A4E9-A240-1B21-472E-D079065E106D}"/>
              </a:ext>
            </a:extLst>
          </p:cNvPr>
          <p:cNvSpPr txBox="1"/>
          <p:nvPr/>
        </p:nvSpPr>
        <p:spPr>
          <a:xfrm>
            <a:off x="7755038" y="6323598"/>
            <a:ext cx="435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By Zhang, Aston and Lipton, Zachary C. and Li, Mu and </a:t>
            </a:r>
            <a:r>
              <a:rPr lang="de-DE" sz="800" dirty="0" err="1"/>
              <a:t>Smola</a:t>
            </a:r>
            <a:r>
              <a:rPr lang="de-DE" sz="800" dirty="0"/>
              <a:t>, Alexander J. - https://</a:t>
            </a:r>
            <a:r>
              <a:rPr lang="de-DE" sz="800" dirty="0" err="1"/>
              <a:t>github.com</a:t>
            </a:r>
            <a:r>
              <a:rPr lang="de-DE" sz="800" dirty="0"/>
              <a:t>/d2l-ai/d2l-en, CC BY-SA 4.0, https://</a:t>
            </a:r>
            <a:r>
              <a:rPr lang="de-DE" sz="800" dirty="0" err="1"/>
              <a:t>commons.wikimedia.org</a:t>
            </a:r>
            <a:r>
              <a:rPr lang="de-DE" sz="800" dirty="0"/>
              <a:t>/</a:t>
            </a:r>
            <a:r>
              <a:rPr lang="de-DE" sz="800" dirty="0" err="1"/>
              <a:t>w</a:t>
            </a:r>
            <a:r>
              <a:rPr lang="de-DE" sz="800" dirty="0"/>
              <a:t>/</a:t>
            </a:r>
            <a:r>
              <a:rPr lang="de-DE" sz="800" dirty="0" err="1"/>
              <a:t>index.php?curid</a:t>
            </a:r>
            <a:r>
              <a:rPr lang="de-DE" sz="800" dirty="0"/>
              <a:t>=152265712</a:t>
            </a:r>
            <a:endParaRPr lang="ru-DE" sz="800" dirty="0"/>
          </a:p>
        </p:txBody>
      </p:sp>
    </p:spTree>
    <p:extLst>
      <p:ext uri="{BB962C8B-B14F-4D97-AF65-F5344CB8AC3E}">
        <p14:creationId xmlns:p14="http://schemas.microsoft.com/office/powerpoint/2010/main" val="203544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C76E9-0A11-3C75-48EB-E139D99A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AlexNet Breakthrough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B51BBD-B5B7-DC72-F0EC-2B79F9A2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DE" dirty="0"/>
              <a:t>Visually presented 96 convolutional kernels of size 11x11x3 learned by the first convolutional layer on the 224x224x3 input images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8FD470-B9E5-B460-7C8E-398E5BB2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07913"/>
            <a:ext cx="7772400" cy="3107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67B53E-36C3-B099-EC45-30E121B4762B}"/>
              </a:ext>
            </a:extLst>
          </p:cNvPr>
          <p:cNvSpPr txBox="1"/>
          <p:nvPr/>
        </p:nvSpPr>
        <p:spPr>
          <a:xfrm>
            <a:off x="2833151" y="6038463"/>
            <a:ext cx="6525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https://papers.nips.cc/paper_files/paper/2012/file/c399862d3b9d6b76c8436e924a68c45b-Paper.pdf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3382441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CEC20A-4153-DF54-F01A-599D7AA5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22129-3EAA-0F45-FD5C-12AE4FF9F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ZFNet</a:t>
            </a:r>
            <a:r>
              <a:rPr lang="de-DE" dirty="0"/>
              <a:t> (2013):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CNN </a:t>
            </a:r>
            <a:r>
              <a:rPr lang="de-DE" dirty="0" err="1"/>
              <a:t>layers</a:t>
            </a:r>
            <a:endParaRPr lang="de-DE" dirty="0"/>
          </a:p>
          <a:p>
            <a:pPr lvl="1"/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AlexNet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adjusting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endParaRPr lang="de-DE" dirty="0"/>
          </a:p>
          <a:p>
            <a:pPr lvl="1"/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CNNs </a:t>
            </a:r>
            <a:r>
              <a:rPr lang="de-DE" dirty="0" err="1"/>
              <a:t>learn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https://arxiv.org/abs/1311.2901</a:t>
            </a:r>
            <a:r>
              <a:rPr lang="de-DE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FFA400-24CB-1161-A8DA-799BB7A5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409" y="3429000"/>
            <a:ext cx="6583182" cy="332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2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2FEE-9C7A-530C-4CAE-9799E2E0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64A02-D2F1-4411-E377-DB5C8661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VGGNet</a:t>
            </a:r>
            <a:r>
              <a:rPr lang="de-DE" dirty="0"/>
              <a:t> (2014): </a:t>
            </a:r>
            <a:r>
              <a:rPr lang="de-DE" dirty="0" err="1"/>
              <a:t>Simplicity</a:t>
            </a:r>
            <a:r>
              <a:rPr lang="de-DE" dirty="0"/>
              <a:t> and </a:t>
            </a:r>
            <a:r>
              <a:rPr lang="de-DE" dirty="0" err="1"/>
              <a:t>depth</a:t>
            </a:r>
            <a:r>
              <a:rPr lang="de-DE" dirty="0"/>
              <a:t> (3x3 </a:t>
            </a:r>
            <a:r>
              <a:rPr lang="de-DE" dirty="0" err="1"/>
              <a:t>convolutions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Won ILSVRC 2014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idea</a:t>
            </a:r>
            <a:r>
              <a:rPr lang="de-DE" dirty="0"/>
              <a:t>: Use multiple 3×3 </a:t>
            </a:r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MaxPooling</a:t>
            </a:r>
            <a:r>
              <a:rPr lang="de-DE" dirty="0"/>
              <a:t> </a:t>
            </a:r>
            <a:r>
              <a:rPr lang="de-DE" dirty="0" err="1"/>
              <a:t>downsampling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successive</a:t>
            </a:r>
            <a:r>
              <a:rPr lang="de-DE" dirty="0"/>
              <a:t> 3x3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5x5 </a:t>
            </a:r>
            <a:r>
              <a:rPr lang="de-DE" dirty="0" err="1"/>
              <a:t>layer</a:t>
            </a:r>
            <a:endParaRPr lang="de-DE" dirty="0"/>
          </a:p>
          <a:p>
            <a:pPr lvl="2"/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and </a:t>
            </a:r>
            <a:r>
              <a:rPr lang="de-DE" dirty="0" err="1"/>
              <a:t>output</a:t>
            </a:r>
            <a:r>
              <a:rPr lang="de-DE" dirty="0"/>
              <a:t> feature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shape</a:t>
            </a:r>
            <a:endParaRPr lang="de-DE" dirty="0"/>
          </a:p>
          <a:p>
            <a:pPr lvl="2"/>
            <a:r>
              <a:rPr lang="de-DE" dirty="0" err="1"/>
              <a:t>Two</a:t>
            </a:r>
            <a:r>
              <a:rPr lang="de-DE" dirty="0"/>
              <a:t> 3x3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18 </a:t>
            </a:r>
            <a:r>
              <a:rPr lang="de-DE" dirty="0" err="1"/>
              <a:t>parameters</a:t>
            </a:r>
            <a:endParaRPr lang="de-DE" dirty="0"/>
          </a:p>
          <a:p>
            <a:pPr lvl="2"/>
            <a:r>
              <a:rPr lang="de-DE" dirty="0"/>
              <a:t>Single 5x5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requires</a:t>
            </a:r>
            <a:r>
              <a:rPr lang="de-DE" dirty="0"/>
              <a:t> 25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dirty="0" err="1">
                <a:latin typeface="system-ui"/>
              </a:rPr>
              <a:t>S</a:t>
            </a:r>
            <a:r>
              <a:rPr lang="de-DE" b="0" i="0" u="none" strike="noStrike" dirty="0" err="1">
                <a:effectLst/>
                <a:latin typeface="system-ui"/>
              </a:rPr>
              <a:t>howed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that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deep</a:t>
            </a:r>
            <a:r>
              <a:rPr lang="de-DE" b="0" i="0" u="none" strike="noStrike" dirty="0">
                <a:effectLst/>
                <a:latin typeface="system-ui"/>
              </a:rPr>
              <a:t> and </a:t>
            </a:r>
            <a:r>
              <a:rPr lang="de-DE" b="0" i="0" u="none" strike="noStrike" dirty="0" err="1">
                <a:effectLst/>
                <a:latin typeface="system-ui"/>
              </a:rPr>
              <a:t>narrow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convolutions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outperform</a:t>
            </a:r>
            <a:r>
              <a:rPr lang="de-DE" b="0" i="0" u="none" strike="noStrike" dirty="0">
                <a:effectLst/>
                <a:latin typeface="system-ui"/>
              </a:rPr>
              <a:t> wider </a:t>
            </a:r>
            <a:r>
              <a:rPr lang="de-DE" b="0" i="0" u="none" strike="noStrike" dirty="0" err="1">
                <a:effectLst/>
                <a:latin typeface="system-ui"/>
              </a:rPr>
              <a:t>counterparts</a:t>
            </a:r>
            <a:endParaRPr lang="de-DE" b="0" i="0" u="none" strike="noStrike" dirty="0">
              <a:effectLst/>
              <a:latin typeface="system-ui"/>
            </a:endParaRPr>
          </a:p>
          <a:p>
            <a:pPr lvl="1"/>
            <a:r>
              <a:rPr lang="de-DE" dirty="0" err="1"/>
              <a:t>Replaces</a:t>
            </a:r>
            <a:r>
              <a:rPr lang="de-DE" dirty="0"/>
              <a:t> larger </a:t>
            </a:r>
            <a:r>
              <a:rPr lang="de-DE" dirty="0" err="1"/>
              <a:t>filters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3×3 </a:t>
            </a:r>
            <a:r>
              <a:rPr lang="de-DE" dirty="0" err="1"/>
              <a:t>filters</a:t>
            </a:r>
            <a:endParaRPr lang="de-DE" dirty="0"/>
          </a:p>
          <a:p>
            <a:pPr lvl="1"/>
            <a:r>
              <a:rPr lang="de-DE" b="0" i="0" u="none" strike="noStrike" dirty="0">
                <a:effectLst/>
                <a:latin typeface="system-ui"/>
              </a:rPr>
              <a:t>3 x 3 </a:t>
            </a:r>
            <a:r>
              <a:rPr lang="de-DE" b="0" i="0" u="none" strike="noStrike" dirty="0" err="1">
                <a:effectLst/>
                <a:latin typeface="system-ui"/>
              </a:rPr>
              <a:t>convolutions</a:t>
            </a:r>
            <a:r>
              <a:rPr lang="de-DE" b="0" i="0" u="none" strike="noStrike" dirty="0">
                <a:effectLst/>
                <a:latin typeface="system-ui"/>
              </a:rPr>
              <a:t> </a:t>
            </a:r>
            <a:r>
              <a:rPr lang="de-DE" b="0" i="0" u="none" strike="noStrike" dirty="0" err="1">
                <a:effectLst/>
                <a:latin typeface="system-ui"/>
              </a:rPr>
              <a:t>became</a:t>
            </a:r>
            <a:r>
              <a:rPr lang="de-DE" b="0" i="0" u="none" strike="noStrike" dirty="0">
                <a:effectLst/>
                <a:latin typeface="system-ui"/>
              </a:rPr>
              <a:t> de-facto </a:t>
            </a:r>
            <a:r>
              <a:rPr lang="de-DE" b="0" i="0" u="none" strike="noStrike" dirty="0" err="1">
                <a:effectLst/>
                <a:latin typeface="system-ui"/>
              </a:rPr>
              <a:t>standard</a:t>
            </a:r>
            <a:r>
              <a:rPr lang="de-DE" b="0" i="0" u="none" strike="noStrike" dirty="0">
                <a:effectLst/>
                <a:latin typeface="system-ui"/>
              </a:rPr>
              <a:t>.</a:t>
            </a:r>
          </a:p>
          <a:p>
            <a:pPr lvl="1"/>
            <a:r>
              <a:rPr lang="de-DE" dirty="0">
                <a:hlinkClick r:id="rId2"/>
              </a:rPr>
              <a:t>https://arxiv.org/abs/1409.1556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892596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B2FEE-9C7A-530C-4CAE-9799E2E0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A64A02-D2F1-4411-E377-DB5C86617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3560" cy="4351338"/>
          </a:xfrm>
        </p:spPr>
        <p:txBody>
          <a:bodyPr/>
          <a:lstStyle/>
          <a:p>
            <a:r>
              <a:rPr lang="de-DE" dirty="0" err="1"/>
              <a:t>VGGNet</a:t>
            </a:r>
            <a:r>
              <a:rPr lang="de-DE" dirty="0"/>
              <a:t> (2014)</a:t>
            </a:r>
          </a:p>
          <a:p>
            <a:pPr lvl="1"/>
            <a:r>
              <a:rPr lang="en-US" b="0" i="0" u="none" strike="noStrike" dirty="0">
                <a:effectLst/>
                <a:latin typeface="system-ui"/>
              </a:rPr>
              <a:t>VGG networks trained on ImageNet are excellent </a:t>
            </a:r>
            <a:r>
              <a:rPr lang="en-US" b="1" i="0" u="none" strike="noStrike" dirty="0">
                <a:effectLst/>
                <a:latin typeface="system-ui"/>
              </a:rPr>
              <a:t>feature extractors</a:t>
            </a:r>
            <a:r>
              <a:rPr lang="en-US" b="0" i="0" u="none" strike="noStrike" dirty="0">
                <a:effectLst/>
                <a:latin typeface="system-ui"/>
              </a:rPr>
              <a:t>.</a:t>
            </a:r>
          </a:p>
          <a:p>
            <a:pPr lvl="1"/>
            <a:r>
              <a:rPr lang="de-DE" dirty="0"/>
              <a:t>VGG-11: 8 </a:t>
            </a:r>
            <a:r>
              <a:rPr lang="de-DE" dirty="0" err="1"/>
              <a:t>convolutional</a:t>
            </a:r>
            <a:r>
              <a:rPr lang="de-DE" dirty="0"/>
              <a:t> and 3 fully-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en-US" dirty="0">
              <a:latin typeface="system-ui"/>
            </a:endParaRPr>
          </a:p>
          <a:p>
            <a:pPr lvl="1"/>
            <a:r>
              <a:rPr lang="en-US" dirty="0">
                <a:latin typeface="system-ui"/>
              </a:rPr>
              <a:t>VGG-16: 13 convolutional and 3 fully-connected layers</a:t>
            </a:r>
          </a:p>
          <a:p>
            <a:pPr lvl="1"/>
            <a:r>
              <a:rPr lang="en-US" dirty="0">
                <a:latin typeface="system-ui"/>
              </a:rPr>
              <a:t>VGG-19: 16 convolutional and 3 fully-connected layers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7D73C-74A0-C821-71AB-CBF221AC5DD9}"/>
              </a:ext>
            </a:extLst>
          </p:cNvPr>
          <p:cNvSpPr txBox="1"/>
          <p:nvPr/>
        </p:nvSpPr>
        <p:spPr>
          <a:xfrm>
            <a:off x="3298785" y="6423949"/>
            <a:ext cx="80538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By Zhang, Aston and Lipton, Zachary C. and Li, Mu and </a:t>
            </a:r>
            <a:r>
              <a:rPr lang="de-DE" sz="800" dirty="0" err="1"/>
              <a:t>Smola</a:t>
            </a:r>
            <a:r>
              <a:rPr lang="de-DE" sz="800" dirty="0"/>
              <a:t>, Alexander J. - https://</a:t>
            </a:r>
            <a:r>
              <a:rPr lang="de-DE" sz="800" dirty="0" err="1"/>
              <a:t>github.com</a:t>
            </a:r>
            <a:r>
              <a:rPr lang="de-DE" sz="800" dirty="0"/>
              <a:t>/d2l-ai/d2l-en, CC BY-SA 4.0, https://</a:t>
            </a:r>
            <a:r>
              <a:rPr lang="de-DE" sz="800" dirty="0" err="1"/>
              <a:t>commons.wikimedia.org</a:t>
            </a:r>
            <a:r>
              <a:rPr lang="de-DE" sz="800" dirty="0"/>
              <a:t>/</a:t>
            </a:r>
            <a:r>
              <a:rPr lang="de-DE" sz="800" dirty="0" err="1"/>
              <a:t>w</a:t>
            </a:r>
            <a:r>
              <a:rPr lang="de-DE" sz="800" dirty="0"/>
              <a:t>/</a:t>
            </a:r>
            <a:r>
              <a:rPr lang="de-DE" sz="800" dirty="0" err="1"/>
              <a:t>index.php?curid</a:t>
            </a:r>
            <a:r>
              <a:rPr lang="de-DE" sz="800" dirty="0"/>
              <a:t>=152265699</a:t>
            </a:r>
            <a:endParaRPr lang="ru-DE" sz="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0C5174-EA4E-290E-6AF8-C4BD34AD3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4477" y="1528763"/>
            <a:ext cx="5372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31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F53D0-52B4-920E-E676-16FEAFD9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0FE73-F7E6-40CD-430A-FBB9EC08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GoogLeNet</a:t>
            </a:r>
            <a:r>
              <a:rPr lang="de-DE" dirty="0"/>
              <a:t>/Inception (2014): Inception </a:t>
            </a:r>
            <a:r>
              <a:rPr lang="de-DE" dirty="0" err="1"/>
              <a:t>modules</a:t>
            </a:r>
            <a:endParaRPr lang="de-DE" dirty="0"/>
          </a:p>
          <a:p>
            <a:pPr lvl="1"/>
            <a:r>
              <a:rPr lang="de-DE" dirty="0"/>
              <a:t>Won ILSVRC 2014</a:t>
            </a:r>
          </a:p>
          <a:p>
            <a:pPr lvl="1"/>
            <a:r>
              <a:rPr lang="de-DE" dirty="0"/>
              <a:t>Multi-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lvl="1"/>
            <a:r>
              <a:rPr lang="de-DE" dirty="0"/>
              <a:t>Parallel </a:t>
            </a:r>
            <a:r>
              <a:rPr lang="de-DE" dirty="0" err="1"/>
              <a:t>paths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https://arxiv.org/abs/1409.4842</a:t>
            </a:r>
            <a:endParaRPr lang="de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469CD4-A032-AF9A-0300-E9F3BCAC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96347"/>
            <a:ext cx="7772400" cy="2280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0CBFD-297F-FA99-C518-940A8F1ACC3C}"/>
              </a:ext>
            </a:extLst>
          </p:cNvPr>
          <p:cNvSpPr txBox="1"/>
          <p:nvPr/>
        </p:nvSpPr>
        <p:spPr>
          <a:xfrm>
            <a:off x="4999706" y="6249009"/>
            <a:ext cx="2192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https://arxiv.org/abs/1409.4842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31605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F53D0-52B4-920E-E676-16FEAFD9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70FE73-F7E6-40CD-430A-FBB9EC088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GoogLeNet</a:t>
            </a:r>
            <a:r>
              <a:rPr lang="de-DE" dirty="0"/>
              <a:t>/Inception (2014)</a:t>
            </a:r>
          </a:p>
          <a:p>
            <a:pPr lvl="1"/>
            <a:r>
              <a:rPr lang="de-DE" dirty="0"/>
              <a:t>First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: feature </a:t>
            </a:r>
            <a:r>
              <a:rPr lang="de-DE" dirty="0" err="1"/>
              <a:t>extracting</a:t>
            </a:r>
            <a:r>
              <a:rPr lang="de-DE" dirty="0"/>
              <a:t> </a:t>
            </a:r>
            <a:r>
              <a:rPr lang="de-DE" dirty="0" err="1"/>
              <a:t>stem</a:t>
            </a:r>
            <a:endParaRPr lang="de-DE" dirty="0"/>
          </a:p>
          <a:p>
            <a:pPr lvl="1"/>
            <a:r>
              <a:rPr lang="de-DE" dirty="0"/>
              <a:t>Last </a:t>
            </a:r>
            <a:r>
              <a:rPr lang="de-DE" dirty="0" err="1"/>
              <a:t>layer</a:t>
            </a:r>
            <a:r>
              <a:rPr lang="de-DE" dirty="0"/>
              <a:t>: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head</a:t>
            </a:r>
            <a:endParaRPr lang="de-DE" dirty="0"/>
          </a:p>
          <a:p>
            <a:pPr lvl="1"/>
            <a:r>
              <a:rPr lang="de-DE" dirty="0" err="1"/>
              <a:t>Everything</a:t>
            </a:r>
            <a:r>
              <a:rPr lang="de-DE" dirty="0"/>
              <a:t> in </a:t>
            </a:r>
            <a:r>
              <a:rPr lang="de-DE" dirty="0" err="1"/>
              <a:t>between</a:t>
            </a:r>
            <a:r>
              <a:rPr lang="de-DE" dirty="0"/>
              <a:t>: </a:t>
            </a:r>
            <a:r>
              <a:rPr lang="de-DE" dirty="0" err="1"/>
              <a:t>body</a:t>
            </a:r>
            <a:endParaRPr lang="de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519C7F-D734-93BB-3660-42BE6823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33" y="3449221"/>
            <a:ext cx="5660741" cy="2585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742F5-CE4A-895A-5EF5-12979AC3B3FD}"/>
              </a:ext>
            </a:extLst>
          </p:cNvPr>
          <p:cNvSpPr txBox="1"/>
          <p:nvPr/>
        </p:nvSpPr>
        <p:spPr>
          <a:xfrm>
            <a:off x="3236090" y="6034901"/>
            <a:ext cx="2188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https://arxiv.org/pdf/1409.4842</a:t>
            </a:r>
            <a:endParaRPr lang="ru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2AE65-1060-DC70-E772-E8F08B4EBEDD}"/>
              </a:ext>
            </a:extLst>
          </p:cNvPr>
          <p:cNvSpPr txBox="1"/>
          <p:nvPr/>
        </p:nvSpPr>
        <p:spPr>
          <a:xfrm>
            <a:off x="8244430" y="6123183"/>
            <a:ext cx="3460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By Zhang, Aston and Lipton, Zachary C. and Li, Mu and </a:t>
            </a:r>
            <a:r>
              <a:rPr lang="de-DE" sz="800" dirty="0" err="1"/>
              <a:t>Smola</a:t>
            </a:r>
            <a:r>
              <a:rPr lang="de-DE" sz="800" dirty="0"/>
              <a:t>, Alexander J. - https://</a:t>
            </a:r>
            <a:r>
              <a:rPr lang="de-DE" sz="800" dirty="0" err="1"/>
              <a:t>github.com</a:t>
            </a:r>
            <a:r>
              <a:rPr lang="de-DE" sz="800" dirty="0"/>
              <a:t>/d2l-ai/d2l-en, CC BY-SA 4.0, https://</a:t>
            </a:r>
            <a:r>
              <a:rPr lang="de-DE" sz="800" dirty="0" err="1"/>
              <a:t>commons.wikimedia.org</a:t>
            </a:r>
            <a:r>
              <a:rPr lang="de-DE" sz="800" dirty="0"/>
              <a:t>/</a:t>
            </a:r>
            <a:r>
              <a:rPr lang="de-DE" sz="800" dirty="0" err="1"/>
              <a:t>w</a:t>
            </a:r>
            <a:r>
              <a:rPr lang="de-DE" sz="800" dirty="0"/>
              <a:t>/</a:t>
            </a:r>
            <a:r>
              <a:rPr lang="de-DE" sz="800" dirty="0" err="1"/>
              <a:t>index.php?curid</a:t>
            </a:r>
            <a:r>
              <a:rPr lang="de-DE" sz="800" dirty="0"/>
              <a:t>=152265655</a:t>
            </a:r>
            <a:endParaRPr lang="ru-DE" sz="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82F997-D120-F080-1232-0675CB6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5911" y="1106508"/>
            <a:ext cx="1692556" cy="50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0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63A72-1D4B-FBDE-E152-908DB7B9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F7567F-F937-2A32-FEE8-876D89EE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52" y="3952272"/>
            <a:ext cx="3244596" cy="17533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DD546F-E426-5EC7-9445-F6AEE72AF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26" y="3904024"/>
            <a:ext cx="4821174" cy="1724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B54077-61BB-E696-B3B7-B2FD69C9CA2C}"/>
              </a:ext>
            </a:extLst>
          </p:cNvPr>
          <p:cNvSpPr txBox="1"/>
          <p:nvPr/>
        </p:nvSpPr>
        <p:spPr>
          <a:xfrm>
            <a:off x="542417" y="5833592"/>
            <a:ext cx="4668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By </a:t>
            </a:r>
            <a:r>
              <a:rPr lang="en-US" sz="800" dirty="0" err="1"/>
              <a:t>LunarLullaby</a:t>
            </a:r>
            <a:r>
              <a:rPr lang="en-US" sz="800" dirty="0"/>
              <a:t> - Own work, CC BY-SA 4.0, https://</a:t>
            </a:r>
            <a:r>
              <a:rPr lang="en-US" sz="800" dirty="0" err="1"/>
              <a:t>commons.wikimedia.org</a:t>
            </a:r>
            <a:r>
              <a:rPr lang="en-US" sz="800" dirty="0"/>
              <a:t>/w/</a:t>
            </a:r>
            <a:r>
              <a:rPr lang="en-US" sz="800" dirty="0" err="1"/>
              <a:t>index.php?curid</a:t>
            </a:r>
            <a:r>
              <a:rPr lang="en-US" sz="800" dirty="0"/>
              <a:t>=131458370</a:t>
            </a:r>
            <a:endParaRPr lang="ru-RU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FA8A9-6B43-E061-DCFF-15C6D1E77E96}"/>
              </a:ext>
            </a:extLst>
          </p:cNvPr>
          <p:cNvSpPr txBox="1"/>
          <p:nvPr/>
        </p:nvSpPr>
        <p:spPr>
          <a:xfrm>
            <a:off x="6685534" y="5833592"/>
            <a:ext cx="4668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By </a:t>
            </a:r>
            <a:r>
              <a:rPr lang="en-US" sz="800" dirty="0" err="1"/>
              <a:t>LunarLullaby</a:t>
            </a:r>
            <a:r>
              <a:rPr lang="en-US" sz="800" dirty="0"/>
              <a:t> - Own work, CC BY-SA 4.0, https://</a:t>
            </a:r>
            <a:r>
              <a:rPr lang="en-US" sz="800" dirty="0" err="1"/>
              <a:t>commons.wikimedia.org</a:t>
            </a:r>
            <a:r>
              <a:rPr lang="en-US" sz="800" dirty="0"/>
              <a:t>/w/</a:t>
            </a:r>
            <a:r>
              <a:rPr lang="en-US" sz="800" dirty="0" err="1"/>
              <a:t>index.php?curid</a:t>
            </a:r>
            <a:r>
              <a:rPr lang="en-US" sz="800" dirty="0"/>
              <a:t>=131466161</a:t>
            </a:r>
            <a:endParaRPr lang="ru-RU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FB44BD1-FC6F-032C-CC19-D808BD333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/>
                  <a:t>ResNet</a:t>
                </a:r>
                <a:r>
                  <a:rPr lang="en-US" dirty="0"/>
                  <a:t> (2015): Skip connections, ultra-deep networks</a:t>
                </a:r>
              </a:p>
              <a:p>
                <a:pPr lvl="1"/>
                <a:r>
                  <a:rPr lang="en-US" dirty="0"/>
                  <a:t>Residual block: Instead of mapping y := f(x), learn y := x + f(x)</a:t>
                </a:r>
              </a:p>
              <a:p>
                <a:pPr lvl="2"/>
                <a:r>
                  <a:rPr lang="en-US" dirty="0"/>
                  <a:t>Backprop without residual: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Backprop with residual: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FB44BD1-FC6F-032C-CC19-D808BD333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02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63A72-1D4B-FBDE-E152-908DB7B9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44BD1-FC6F-032C-CC19-D808BD33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r>
              <a:rPr lang="en-US" dirty="0"/>
              <a:t> (2015): Skip connections, ultra-deep networks</a:t>
            </a:r>
          </a:p>
          <a:p>
            <a:pPr lvl="1"/>
            <a:r>
              <a:rPr lang="en-US" dirty="0"/>
              <a:t>Residual block: Instead of mapping y := f(x), learn y := x + f(x)</a:t>
            </a:r>
          </a:p>
          <a:p>
            <a:pPr lvl="2"/>
            <a:r>
              <a:rPr lang="en-US" dirty="0"/>
              <a:t>Allows the network to learn residual functions</a:t>
            </a:r>
          </a:p>
          <a:p>
            <a:pPr lvl="1"/>
            <a:r>
              <a:rPr lang="en-US" dirty="0"/>
              <a:t>Allows training of very deep networks</a:t>
            </a:r>
          </a:p>
          <a:p>
            <a:pPr lvl="2"/>
            <a:r>
              <a:rPr lang="en-US" dirty="0"/>
              <a:t>ResNet-152 has 152 layers (vs. 19 in VGG-19)</a:t>
            </a:r>
          </a:p>
          <a:p>
            <a:pPr lvl="1"/>
            <a:r>
              <a:rPr lang="en-US" dirty="0"/>
              <a:t>Learn correction to previous features</a:t>
            </a:r>
          </a:p>
          <a:p>
            <a:pPr lvl="2"/>
            <a:r>
              <a:rPr lang="en-US" dirty="0"/>
              <a:t>Each block learns to correct the input rather than transform it completely</a:t>
            </a:r>
          </a:p>
          <a:p>
            <a:pPr lvl="1"/>
            <a:r>
              <a:rPr lang="en-US" dirty="0"/>
              <a:t>Family of models: ResNet-18, ResNet-34, ResNet-50, ResNet-101</a:t>
            </a:r>
          </a:p>
          <a:p>
            <a:pPr lvl="2"/>
            <a:r>
              <a:rPr lang="en-US" dirty="0"/>
              <a:t>Different depths for different computational budgets</a:t>
            </a:r>
          </a:p>
          <a:p>
            <a:pPr lvl="1"/>
            <a:r>
              <a:rPr lang="en-US" dirty="0">
                <a:hlinkClick r:id="rId2"/>
              </a:rPr>
              <a:t>https://arxiv.org/abs/1512.03385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https://arxiv.org/abs/1603.05027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35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63A72-1D4B-FBDE-E152-908DB7B9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44BD1-FC6F-032C-CC19-D808BD33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r>
              <a:rPr lang="en-US" dirty="0"/>
              <a:t> (2015): Skip connections, ultra-deep networks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978FA6-C334-74C9-8702-C144AE63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974" y="2823972"/>
            <a:ext cx="3543300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417054-2B2D-2397-BA88-090978535511}"/>
              </a:ext>
            </a:extLst>
          </p:cNvPr>
          <p:cNvSpPr txBox="1"/>
          <p:nvPr/>
        </p:nvSpPr>
        <p:spPr>
          <a:xfrm>
            <a:off x="777240" y="5643372"/>
            <a:ext cx="3788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https://d2l.ai/chapter_convolutional-modern/resnet.html</a:t>
            </a:r>
            <a:r>
              <a:rPr lang="en-US" sz="1200" dirty="0"/>
              <a:t> </a:t>
            </a:r>
            <a:endParaRPr lang="ru-RU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43E4F6B-3FA3-D34E-6DD3-F5551FABF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2512" y="2595372"/>
            <a:ext cx="5181600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8AD945-EABD-BBC9-AA06-C2A55E104184}"/>
              </a:ext>
            </a:extLst>
          </p:cNvPr>
          <p:cNvSpPr txBox="1"/>
          <p:nvPr/>
        </p:nvSpPr>
        <p:spPr>
          <a:xfrm>
            <a:off x="6684264" y="5781871"/>
            <a:ext cx="3788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https://d2l.ai/chapter_convolutional-modern/resnet.html</a:t>
            </a:r>
            <a:r>
              <a:rPr lang="en-US" sz="1200" dirty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7957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5589C-0B9D-3BCF-D013-053E2F5D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Introduction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9064DF-FD87-C9D9-F1ED-177355CA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grid</a:t>
            </a:r>
            <a:r>
              <a:rPr lang="de-DE" dirty="0"/>
              <a:t>-like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images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Unlike</a:t>
            </a:r>
            <a:r>
              <a:rPr lang="de-DE" dirty="0"/>
              <a:t> fully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, CNNs </a:t>
            </a:r>
            <a:r>
              <a:rPr lang="de-DE" dirty="0" err="1"/>
              <a:t>preserve</a:t>
            </a:r>
            <a:r>
              <a:rPr lang="de-DE" dirty="0"/>
              <a:t>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r>
              <a:rPr lang="de-DE" dirty="0"/>
              <a:t> in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CNNs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efficiently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high-dimensional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lvl="1"/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https://arxiv.org/abs/1803.01164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519804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63A72-1D4B-FBDE-E152-908DB7B9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44BD1-FC6F-032C-CC19-D808BD33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r>
              <a:rPr lang="en-US" dirty="0"/>
              <a:t> (2015): ResNet-18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AD945-EABD-BBC9-AA06-C2A55E104184}"/>
              </a:ext>
            </a:extLst>
          </p:cNvPr>
          <p:cNvSpPr txBox="1"/>
          <p:nvPr/>
        </p:nvSpPr>
        <p:spPr>
          <a:xfrm>
            <a:off x="4201794" y="5657765"/>
            <a:ext cx="3788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https://d2l.ai/chapter_convolutional-modern/resnet.html</a:t>
            </a:r>
            <a:r>
              <a:rPr lang="en-US" sz="1200" dirty="0"/>
              <a:t> 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1075B3-8D86-11AA-692A-EA9E9223C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475" y="2587022"/>
            <a:ext cx="9557049" cy="28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8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0C0C-72D7-3DDC-9BD2-A40782DA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3BAAE1-D69A-7318-A0A7-179EC52D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Variants of </a:t>
            </a:r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 err="1"/>
              <a:t>ResNext</a:t>
            </a:r>
            <a:r>
              <a:rPr lang="en-US" dirty="0"/>
              <a:t>: Information flows through several groups then aggregated</a:t>
            </a:r>
          </a:p>
          <a:p>
            <a:pPr lvl="2"/>
            <a:r>
              <a:rPr lang="en-US" dirty="0"/>
              <a:t>Combines </a:t>
            </a:r>
            <a:r>
              <a:rPr lang="en-US" dirty="0" err="1"/>
              <a:t>ResNet</a:t>
            </a:r>
            <a:r>
              <a:rPr lang="en-US" dirty="0"/>
              <a:t> with grouped convolutions (like inception block in </a:t>
            </a:r>
            <a:r>
              <a:rPr lang="en-US" dirty="0" err="1"/>
              <a:t>GoogLeNet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hlinkClick r:id="rId2"/>
              </a:rPr>
              <a:t>https://arxiv.org/abs/1611.05431</a:t>
            </a:r>
            <a:r>
              <a:rPr lang="en-US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7934C4-8C6B-7745-EB4D-4B49D251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3429000"/>
            <a:ext cx="521970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53A5C-0AA6-D115-0282-644358ADF32B}"/>
              </a:ext>
            </a:extLst>
          </p:cNvPr>
          <p:cNvSpPr txBox="1"/>
          <p:nvPr/>
        </p:nvSpPr>
        <p:spPr>
          <a:xfrm>
            <a:off x="4942799" y="5822315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https://arxiv.org/abs/1611.05431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4429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10C0C-72D7-3DDC-9BD2-A40782DA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3BAAE1-D69A-7318-A0A7-179EC52D0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Variants of </a:t>
            </a:r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 err="1"/>
              <a:t>WideResNet</a:t>
            </a:r>
            <a:r>
              <a:rPr lang="en-US" dirty="0"/>
              <a:t>: Wider blocks shown to be superior</a:t>
            </a:r>
          </a:p>
          <a:p>
            <a:pPr lvl="2"/>
            <a:r>
              <a:rPr lang="en-US" dirty="0"/>
              <a:t>Increases width instead of depth</a:t>
            </a:r>
          </a:p>
          <a:p>
            <a:pPr lvl="2"/>
            <a:r>
              <a:rPr lang="en-US" dirty="0">
                <a:hlinkClick r:id="rId2"/>
              </a:rPr>
              <a:t>https://arxiv.org/abs/1605.07146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A63789-F0A1-217E-6D4B-5D4C9C4A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19651"/>
            <a:ext cx="7772400" cy="2992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152C7-8F4C-4251-5C5B-B07011D9C56D}"/>
              </a:ext>
            </a:extLst>
          </p:cNvPr>
          <p:cNvSpPr txBox="1"/>
          <p:nvPr/>
        </p:nvSpPr>
        <p:spPr>
          <a:xfrm>
            <a:off x="4960432" y="6311900"/>
            <a:ext cx="2271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https://arxiv.org/abs/1605.07146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908527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ABB77-DBEA-BB87-37B6-18F8D3A9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A4669F-576E-87BB-ADA6-0AA0B2A3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r>
              <a:rPr lang="en-US" dirty="0"/>
              <a:t> (2017): Dense connections between layers</a:t>
            </a:r>
          </a:p>
          <a:p>
            <a:pPr lvl="1"/>
            <a:r>
              <a:rPr lang="en-US" dirty="0"/>
              <a:t>Each layer is connected to all preceding layers</a:t>
            </a:r>
          </a:p>
          <a:p>
            <a:pPr lvl="1"/>
            <a:r>
              <a:rPr lang="en-US" dirty="0"/>
              <a:t>Improves gradient flow and feature reuse</a:t>
            </a:r>
          </a:p>
          <a:p>
            <a:pPr lvl="1"/>
            <a:r>
              <a:rPr lang="en-US" dirty="0">
                <a:hlinkClick r:id="rId2"/>
              </a:rPr>
              <a:t>https://arxiv.org/abs/1608.06993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4D575D-48FD-66F2-D155-A96886A7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51" y="3608832"/>
            <a:ext cx="10860097" cy="2273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00515-62C5-BC3F-84FC-919760B1E9CF}"/>
              </a:ext>
            </a:extLst>
          </p:cNvPr>
          <p:cNvSpPr txBox="1"/>
          <p:nvPr/>
        </p:nvSpPr>
        <p:spPr>
          <a:xfrm>
            <a:off x="4942798" y="606601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https://arxiv.org/abs/1608.06993</a:t>
            </a:r>
            <a:r>
              <a:rPr lang="en-US" sz="1200" dirty="0"/>
              <a:t>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69498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ABB77-DBEA-BB87-37B6-18F8D3A9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A4669F-576E-87BB-ADA6-0AA0B2A3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r>
              <a:rPr lang="en-US" dirty="0"/>
              <a:t> (2017): Dense connections between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00515-62C5-BC3F-84FC-919760B1E9CF}"/>
              </a:ext>
            </a:extLst>
          </p:cNvPr>
          <p:cNvSpPr txBox="1"/>
          <p:nvPr/>
        </p:nvSpPr>
        <p:spPr>
          <a:xfrm>
            <a:off x="4942798" y="606601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https://arxiv.org/abs/1608.06993</a:t>
            </a:r>
            <a:r>
              <a:rPr lang="en-US" sz="1200" dirty="0"/>
              <a:t> 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858600-4809-CF26-366F-702BAC33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8" y="2768779"/>
            <a:ext cx="6604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67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C19E9-F578-C0AC-1931-AD544583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4F2BF45-9E89-FB6D-7857-F971F337B6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DE" dirty="0"/>
                  <a:t>MobileNet (2017): </a:t>
                </a:r>
                <a:r>
                  <a:rPr lang="de-DE" dirty="0" err="1"/>
                  <a:t>Efficient</a:t>
                </a:r>
                <a:r>
                  <a:rPr lang="de-DE" dirty="0"/>
                  <a:t> CNNs </a:t>
                </a:r>
                <a:r>
                  <a:rPr lang="de-DE" dirty="0" err="1"/>
                  <a:t>for</a:t>
                </a:r>
                <a:r>
                  <a:rPr lang="de-DE" dirty="0"/>
                  <a:t> mobile </a:t>
                </a:r>
                <a:r>
                  <a:rPr lang="de-DE" dirty="0" err="1"/>
                  <a:t>devices</a:t>
                </a:r>
                <a:endParaRPr lang="de-DE" dirty="0"/>
              </a:p>
              <a:p>
                <a:pPr lvl="1"/>
                <a:r>
                  <a:rPr lang="de-DE" dirty="0" err="1"/>
                  <a:t>Uses</a:t>
                </a:r>
                <a:r>
                  <a:rPr lang="de-DE" dirty="0"/>
                  <a:t> 1×1 </a:t>
                </a:r>
                <a:r>
                  <a:rPr lang="de-DE" dirty="0" err="1"/>
                  <a:t>convolutions</a:t>
                </a:r>
                <a:r>
                  <a:rPr lang="de-DE" dirty="0"/>
                  <a:t> plus </a:t>
                </a:r>
                <a:r>
                  <a:rPr lang="de-DE" dirty="0" err="1"/>
                  <a:t>depthwise</a:t>
                </a:r>
                <a:r>
                  <a:rPr lang="de-DE" dirty="0"/>
                  <a:t> separable </a:t>
                </a:r>
                <a:r>
                  <a:rPr lang="de-DE" dirty="0" err="1"/>
                  <a:t>convolutions</a:t>
                </a:r>
                <a:endParaRPr lang="de-DE" dirty="0"/>
              </a:p>
              <a:p>
                <a:pPr lvl="1"/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Canonical</a:t>
                </a:r>
                <a:r>
                  <a:rPr lang="de-DE" dirty="0"/>
                  <a:t> </a:t>
                </a:r>
                <a:r>
                  <a:rPr lang="de-DE" dirty="0" err="1"/>
                  <a:t>decomposition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convolution</a:t>
                </a:r>
                <a:r>
                  <a:rPr lang="de-DE" dirty="0"/>
                  <a:t> </a:t>
                </a:r>
                <a:r>
                  <a:rPr lang="de-DE" dirty="0" err="1"/>
                  <a:t>kernel</a:t>
                </a:r>
                <a:r>
                  <a:rPr lang="de-DE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p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de-DE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nary>
                  </m:oMath>
                </a14:m>
                <a:endParaRPr lang="de-DE" dirty="0">
                  <a:hlinkClick r:id="rId2"/>
                </a:endParaRPr>
              </a:p>
              <a:p>
                <a:pPr lvl="2"/>
                <a:r>
                  <a:rPr lang="de-DE" dirty="0" err="1"/>
                  <a:t>Converts</a:t>
                </a:r>
                <a:r>
                  <a:rPr lang="de-DE" dirty="0"/>
                  <a:t> </a:t>
                </a:r>
                <a:r>
                  <a:rPr lang="de-DE" dirty="0" err="1"/>
                  <a:t>many</a:t>
                </a:r>
                <a:r>
                  <a:rPr lang="de-DE" dirty="0"/>
                  <a:t>-dimensional </a:t>
                </a:r>
                <a:r>
                  <a:rPr lang="de-DE" dirty="0" err="1"/>
                  <a:t>kernel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several</a:t>
                </a:r>
                <a:r>
                  <a:rPr lang="de-DE" dirty="0"/>
                  <a:t> </a:t>
                </a:r>
                <a:r>
                  <a:rPr lang="de-DE" dirty="0" err="1"/>
                  <a:t>one</a:t>
                </a:r>
                <a:r>
                  <a:rPr lang="de-DE" dirty="0"/>
                  <a:t>-dimensional </a:t>
                </a:r>
                <a:r>
                  <a:rPr lang="de-DE" dirty="0" err="1"/>
                  <a:t>kernels</a:t>
                </a:r>
                <a:endParaRPr lang="de-DE" dirty="0"/>
              </a:p>
              <a:p>
                <a:pPr lvl="2"/>
                <a:r>
                  <a:rPr lang="de-DE" dirty="0"/>
                  <a:t>Depthwise convolutions treat each input channel independently</a:t>
                </a:r>
              </a:p>
              <a:p>
                <a:pPr lvl="2"/>
                <a:r>
                  <a:rPr lang="de-DE" dirty="0"/>
                  <a:t>1x1 convolution treat all channels of a </a:t>
                </a:r>
                <a:r>
                  <a:rPr lang="de-DE" dirty="0" err="1"/>
                  <a:t>single</a:t>
                </a:r>
                <a:r>
                  <a:rPr lang="de-DE" dirty="0"/>
                  <a:t> </a:t>
                </a:r>
                <a:r>
                  <a:rPr lang="de-DE" dirty="0" err="1"/>
                  <a:t>pixel</a:t>
                </a:r>
                <a:endParaRPr lang="de-DE" dirty="0"/>
              </a:p>
              <a:p>
                <a:pPr lvl="1"/>
                <a:r>
                  <a:rPr lang="de-DE" dirty="0"/>
                  <a:t>No </a:t>
                </a:r>
                <a:r>
                  <a:rPr lang="de-DE" dirty="0" err="1"/>
                  <a:t>pooling</a:t>
                </a:r>
                <a:r>
                  <a:rPr lang="de-DE" dirty="0"/>
                  <a:t> </a:t>
                </a:r>
                <a:r>
                  <a:rPr lang="de-DE" dirty="0" err="1"/>
                  <a:t>blocks</a:t>
                </a:r>
                <a:endParaRPr lang="de-DE" dirty="0"/>
              </a:p>
              <a:p>
                <a:pPr lvl="2"/>
                <a:r>
                  <a:rPr lang="de-DE" dirty="0" err="1"/>
                  <a:t>convolution</a:t>
                </a:r>
                <a:r>
                  <a:rPr lang="de-DE" dirty="0"/>
                  <a:t> with stride=2 used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downsampling</a:t>
                </a:r>
                <a:endParaRPr lang="de-DE" dirty="0"/>
              </a:p>
              <a:p>
                <a:pPr lvl="1"/>
                <a:r>
                  <a:rPr lang="de-DE" dirty="0">
                    <a:hlinkClick r:id="rId2"/>
                  </a:rPr>
                  <a:t>https://arxiv.org/abs/1704.04861</a:t>
                </a:r>
                <a:r>
                  <a:rPr lang="de-DE" dirty="0"/>
                  <a:t> </a:t>
                </a:r>
                <a:endParaRPr lang="ru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4F2BF45-9E89-FB6D-7857-F971F337B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911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C19E9-F578-C0AC-1931-AD544583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2BF45-9E89-FB6D-7857-F971F337B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2751" cy="4351338"/>
          </a:xfrm>
        </p:spPr>
        <p:txBody>
          <a:bodyPr>
            <a:normAutofit/>
          </a:bodyPr>
          <a:lstStyle/>
          <a:p>
            <a:r>
              <a:rPr lang="ru-DE" dirty="0"/>
              <a:t>MobileNet (2017): </a:t>
            </a:r>
            <a:r>
              <a:rPr lang="de-DE" dirty="0" err="1"/>
              <a:t>Efficient</a:t>
            </a:r>
            <a:r>
              <a:rPr lang="de-DE" dirty="0"/>
              <a:t> CNNs </a:t>
            </a:r>
            <a:r>
              <a:rPr lang="de-DE" dirty="0" err="1"/>
              <a:t>for</a:t>
            </a:r>
            <a:r>
              <a:rPr lang="de-DE" dirty="0"/>
              <a:t> mobile </a:t>
            </a:r>
            <a:r>
              <a:rPr lang="de-DE" dirty="0" err="1"/>
              <a:t>devices</a:t>
            </a:r>
            <a:endParaRPr lang="de-DE" dirty="0"/>
          </a:p>
          <a:p>
            <a:pPr lvl="1"/>
            <a:r>
              <a:rPr lang="de-DE" dirty="0" err="1"/>
              <a:t>Uses</a:t>
            </a:r>
            <a:r>
              <a:rPr lang="de-DE" dirty="0"/>
              <a:t> 1×1 </a:t>
            </a:r>
            <a:r>
              <a:rPr lang="de-DE" dirty="0" err="1"/>
              <a:t>convolutions</a:t>
            </a:r>
            <a:r>
              <a:rPr lang="de-DE" dirty="0"/>
              <a:t> plus </a:t>
            </a:r>
            <a:r>
              <a:rPr lang="de-DE" dirty="0" err="1"/>
              <a:t>depthwise</a:t>
            </a:r>
            <a:r>
              <a:rPr lang="de-DE" dirty="0"/>
              <a:t> separable </a:t>
            </a:r>
            <a:r>
              <a:rPr lang="de-DE" dirty="0" err="1"/>
              <a:t>convolutions</a:t>
            </a:r>
            <a:endParaRPr lang="de-DE" dirty="0"/>
          </a:p>
          <a:p>
            <a:pPr lvl="1"/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Canonical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pooling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https://arxiv.org/abs/1704.04861</a:t>
            </a:r>
            <a:r>
              <a:rPr lang="de-DE" dirty="0"/>
              <a:t> </a:t>
            </a:r>
            <a:endParaRPr lang="ru-DE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140E06-3027-C5EF-74AD-C01FA316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52" y="2266501"/>
            <a:ext cx="4089199" cy="2531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C60AC-77E2-6435-771F-F799E382B268}"/>
              </a:ext>
            </a:extLst>
          </p:cNvPr>
          <p:cNvSpPr txBox="1"/>
          <p:nvPr/>
        </p:nvSpPr>
        <p:spPr>
          <a:xfrm>
            <a:off x="7282928" y="5035169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hlinkClick r:id="rId4"/>
              </a:rPr>
              <a:t>https://raw.githubusercontent.com/oseledets/dl2024/8d739d06892c9cc71f198c1c478d51b4a6801866/lectures/lecture-2/mobilenet-block.png</a:t>
            </a:r>
            <a:r>
              <a:rPr lang="de-DE" sz="800" dirty="0"/>
              <a:t> </a:t>
            </a:r>
            <a:endParaRPr lang="ru-DE" sz="800" dirty="0"/>
          </a:p>
        </p:txBody>
      </p:sp>
    </p:spTree>
    <p:extLst>
      <p:ext uri="{BB962C8B-B14F-4D97-AF65-F5344CB8AC3E}">
        <p14:creationId xmlns:p14="http://schemas.microsoft.com/office/powerpoint/2010/main" val="94490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89719-248A-DA9B-4A67-3E0B61AA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45B07A-E37D-E3AE-5578-2D62BA3C0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692" cy="4351338"/>
          </a:xfrm>
        </p:spPr>
        <p:txBody>
          <a:bodyPr>
            <a:normAutofit/>
          </a:bodyPr>
          <a:lstStyle/>
          <a:p>
            <a:r>
              <a:rPr lang="de-DE" dirty="0"/>
              <a:t>MobileNetV2 (2018): </a:t>
            </a:r>
            <a:r>
              <a:rPr lang="de-DE" dirty="0" err="1"/>
              <a:t>Inverted</a:t>
            </a:r>
            <a:r>
              <a:rPr lang="de-DE" dirty="0"/>
              <a:t> </a:t>
            </a:r>
            <a:r>
              <a:rPr lang="de-DE" dirty="0" err="1"/>
              <a:t>bottleneck</a:t>
            </a:r>
            <a:r>
              <a:rPr lang="de-DE" dirty="0"/>
              <a:t> design</a:t>
            </a:r>
          </a:p>
          <a:p>
            <a:pPr lvl="1"/>
            <a:r>
              <a:rPr lang="de-DE" dirty="0"/>
              <a:t>First 1×1 </a:t>
            </a:r>
            <a:r>
              <a:rPr lang="de-DE" dirty="0" err="1"/>
              <a:t>convolution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, last </a:t>
            </a:r>
            <a:r>
              <a:rPr lang="de-DE" dirty="0" err="1"/>
              <a:t>decreases</a:t>
            </a:r>
            <a:endParaRPr lang="de-DE" dirty="0"/>
          </a:p>
          <a:p>
            <a:pPr lvl="2"/>
            <a:r>
              <a:rPr lang="de-DE" dirty="0" err="1"/>
              <a:t>Expands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block</a:t>
            </a:r>
          </a:p>
          <a:p>
            <a:pPr lvl="1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residual </a:t>
            </a:r>
            <a:r>
              <a:rPr lang="de-DE" dirty="0" err="1"/>
              <a:t>connections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do not</a:t>
            </a:r>
          </a:p>
          <a:p>
            <a:pPr lvl="2"/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ideas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ResNet</a:t>
            </a:r>
            <a:r>
              <a:rPr lang="de-DE" dirty="0"/>
              <a:t> and </a:t>
            </a:r>
            <a:r>
              <a:rPr lang="de-DE" dirty="0" err="1"/>
              <a:t>MobileNet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https://arxiv.org/abs/1801.04381</a:t>
            </a:r>
            <a:r>
              <a:rPr lang="de-D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DF8A9-79ED-02A7-B077-E4928A9A78D0}"/>
              </a:ext>
            </a:extLst>
          </p:cNvPr>
          <p:cNvSpPr txBox="1"/>
          <p:nvPr/>
        </p:nvSpPr>
        <p:spPr>
          <a:xfrm>
            <a:off x="7465806" y="5806136"/>
            <a:ext cx="3614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hlinkClick r:id="rId3"/>
              </a:rPr>
              <a:t>https://raw.githubusercontent.com/oseledets/dl2024/8d739d06892c9cc71f198c1c478d51b4a6801866/lectures/lecture-2/mobilenetV2.png</a:t>
            </a:r>
            <a:endParaRPr lang="ru-DE" sz="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400EB3-557C-FB38-0F15-F42367C1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45" y="2213547"/>
            <a:ext cx="3614570" cy="33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80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662D14-2A2F-AD41-5ADD-77191523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6D5832-0F6C-AFCB-DE19-C6ADCBA40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2280444"/>
            <a:ext cx="8140700" cy="3441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A6D5E-CD61-2DA2-D6E9-8352054D5A60}"/>
              </a:ext>
            </a:extLst>
          </p:cNvPr>
          <p:cNvSpPr txBox="1"/>
          <p:nvPr/>
        </p:nvSpPr>
        <p:spPr>
          <a:xfrm>
            <a:off x="3392888" y="5722144"/>
            <a:ext cx="5406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https://github.com/oseledets/dl2024/blob/main/lectures/lecture-2/lecture-2.ipynb</a:t>
            </a:r>
            <a:r>
              <a:rPr lang="de-DE" sz="1200" dirty="0"/>
              <a:t> 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931819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715345-98CD-1144-727E-8C5CED730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75807"/>
            <a:ext cx="7772400" cy="29011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2DE5-212D-5714-8421-057F7D4D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7F2264-811A-4E6C-C2C9-0A47DB2EF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de-DE" dirty="0" err="1"/>
              <a:t>EfficientNet</a:t>
            </a:r>
            <a:r>
              <a:rPr lang="de-DE" dirty="0"/>
              <a:t> (2019):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network </a:t>
            </a:r>
            <a:r>
              <a:rPr lang="de-DE" dirty="0" err="1"/>
              <a:t>dimensions</a:t>
            </a:r>
            <a:endParaRPr lang="de-DE" dirty="0"/>
          </a:p>
          <a:p>
            <a:pPr lvl="1"/>
            <a:r>
              <a:rPr lang="de-DE" dirty="0"/>
              <a:t>All CNNs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ru-RU" dirty="0"/>
          </a:p>
          <a:p>
            <a:pPr lvl="1"/>
            <a:r>
              <a:rPr lang="ru-RU" dirty="0" err="1"/>
              <a:t>S</a:t>
            </a:r>
            <a:r>
              <a:rPr lang="en-US" dirty="0" err="1"/>
              <a:t>caling</a:t>
            </a:r>
            <a:r>
              <a:rPr lang="en-US" dirty="0"/>
              <a:t> only a single parameter quickly saturates after 80% accuracy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A94AD-DD85-24FB-CBFD-3AF79063D722}"/>
              </a:ext>
            </a:extLst>
          </p:cNvPr>
          <p:cNvSpPr txBox="1"/>
          <p:nvPr/>
        </p:nvSpPr>
        <p:spPr>
          <a:xfrm>
            <a:off x="4942799" y="621587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https://arxiv.org/abs/1905.11946</a:t>
            </a:r>
            <a:r>
              <a:rPr lang="ru-RU" sz="1200" dirty="0"/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3056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E9869-8A29-1247-410A-0EE5CC5C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Introduction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939079-4BAB-85E3-B279-D7B7D4F2F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Bridge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and modern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1"/>
            <a:r>
              <a:rPr lang="de-DE" dirty="0"/>
              <a:t>CNNs </a:t>
            </a:r>
            <a:r>
              <a:rPr lang="de-DE" dirty="0" err="1"/>
              <a:t>incorporate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traditional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r>
              <a:rPr lang="de-DE" dirty="0"/>
              <a:t> (</a:t>
            </a:r>
            <a:r>
              <a:rPr lang="de-DE" dirty="0" err="1"/>
              <a:t>filtering</a:t>
            </a:r>
            <a:r>
              <a:rPr lang="de-DE" dirty="0"/>
              <a:t>, </a:t>
            </a:r>
            <a:r>
              <a:rPr lang="de-DE" dirty="0" err="1"/>
              <a:t>downsampling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CNNs </a:t>
            </a:r>
            <a:r>
              <a:rPr lang="de-DE" dirty="0" err="1"/>
              <a:t>automate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feature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was </a:t>
            </a:r>
            <a:r>
              <a:rPr lang="de-DE" dirty="0" err="1"/>
              <a:t>previously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manually</a:t>
            </a:r>
            <a:endParaRPr lang="de-DE" dirty="0"/>
          </a:p>
          <a:p>
            <a:pPr lvl="1"/>
            <a:r>
              <a:rPr lang="de-DE" dirty="0"/>
              <a:t>Zeiler and </a:t>
            </a:r>
            <a:r>
              <a:rPr lang="de-DE" dirty="0" err="1"/>
              <a:t>Fergus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ru-RU" dirty="0"/>
              <a:t> (</a:t>
            </a:r>
            <a:r>
              <a:rPr lang="ru-RU" dirty="0" err="1"/>
              <a:t>w</a:t>
            </a:r>
            <a:r>
              <a:rPr lang="en-US" dirty="0"/>
              <a:t>e will see them later)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https://arxiv.org/abs/1311.2901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3001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C2DE5-212D-5714-8421-057F7D4D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The Deep Learning Revolution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7F2264-811A-4E6C-C2C9-0A47DB2EFA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49875" cy="4351338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EfficientNet (2019): </a:t>
                </a:r>
                <a:r>
                  <a:rPr lang="de-DE" dirty="0" err="1"/>
                  <a:t>Balanced</a:t>
                </a:r>
                <a:r>
                  <a:rPr lang="de-DE" dirty="0"/>
                  <a:t> </a:t>
                </a:r>
                <a:r>
                  <a:rPr lang="de-DE" dirty="0" err="1"/>
                  <a:t>scaling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network </a:t>
                </a:r>
                <a:r>
                  <a:rPr lang="de-DE" dirty="0" err="1"/>
                  <a:t>dimensions</a:t>
                </a:r>
                <a:endParaRPr lang="de-DE" dirty="0"/>
              </a:p>
              <a:p>
                <a:pPr lvl="1"/>
                <a:r>
                  <a:rPr lang="de-DE" dirty="0"/>
                  <a:t>Compound </a:t>
                </a:r>
                <a:r>
                  <a:rPr lang="de-DE" dirty="0" err="1"/>
                  <a:t>scaling</a:t>
                </a:r>
                <a:endParaRPr lang="de-DE" dirty="0"/>
              </a:p>
              <a:p>
                <a:pPr lvl="2"/>
                <a:r>
                  <a:rPr lang="de-DE" dirty="0"/>
                  <a:t>Scales all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dimensions</a:t>
                </a:r>
                <a:r>
                  <a:rPr lang="de-DE" dirty="0"/>
                  <a:t> </a:t>
                </a:r>
                <a:r>
                  <a:rPr lang="de-DE" dirty="0" err="1"/>
                  <a:t>together</a:t>
                </a:r>
                <a:endParaRPr lang="de-DE" dirty="0"/>
              </a:p>
              <a:p>
                <a:pPr lvl="2"/>
                <a:r>
                  <a:rPr lang="en-US" b="0" dirty="0"/>
                  <a:t>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dirty="0"/>
              </a:p>
              <a:p>
                <a:pPr lvl="2"/>
                <a:r>
                  <a:rPr lang="en-US" dirty="0"/>
                  <a:t>Width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dirty="0"/>
              </a:p>
              <a:p>
                <a:pPr lvl="2"/>
                <a:r>
                  <a:rPr lang="en-US" dirty="0"/>
                  <a:t>Resolution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dirty="0"/>
              </a:p>
              <a:p>
                <a:pPr lvl="2"/>
                <a:r>
                  <a:rPr lang="de-DE" dirty="0"/>
                  <a:t>Such </a:t>
                </a:r>
                <a:r>
                  <a:rPr lang="de-DE" dirty="0" err="1"/>
                  <a:t>that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≈2</m:t>
                    </m:r>
                  </m:oMath>
                </a14:m>
                <a:endParaRPr lang="de-DE" dirty="0"/>
              </a:p>
              <a:p>
                <a:pPr lvl="2"/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a </a:t>
                </a:r>
                <a:r>
                  <a:rPr lang="de-DE" dirty="0" err="1"/>
                  <a:t>grid</a:t>
                </a:r>
                <a:r>
                  <a:rPr lang="de-DE" dirty="0"/>
                  <a:t> </a:t>
                </a:r>
                <a:r>
                  <a:rPr lang="de-DE" dirty="0" err="1"/>
                  <a:t>search</a:t>
                </a:r>
                <a:endParaRPr lang="de-DE" dirty="0"/>
              </a:p>
              <a:p>
                <a:pPr lvl="1"/>
                <a:r>
                  <a:rPr lang="de-DE" dirty="0">
                    <a:hlinkClick r:id="rId2"/>
                  </a:rPr>
                  <a:t>https://arxiv.org/abs/1905.11946</a:t>
                </a:r>
                <a:r>
                  <a:rPr lang="ru-RU" dirty="0"/>
                  <a:t> </a:t>
                </a:r>
                <a:endParaRPr lang="de-DE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C7F2264-811A-4E6C-C2C9-0A47DB2EFA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49875" cy="4351338"/>
              </a:xfrm>
              <a:blipFill>
                <a:blip r:embed="rId3"/>
                <a:stretch>
                  <a:fillRect l="-1919" t="-2326"/>
                </a:stretch>
              </a:blipFill>
            </p:spPr>
            <p:txBody>
              <a:bodyPr/>
              <a:lstStyle/>
              <a:p>
                <a:r>
                  <a:rPr lang="ru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95709D-956F-1617-B716-BBA803830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927" y="1565919"/>
            <a:ext cx="4294373" cy="4611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2801D-BB1E-5B76-1EA1-C08DDCE485EB}"/>
              </a:ext>
            </a:extLst>
          </p:cNvPr>
          <p:cNvSpPr txBox="1"/>
          <p:nvPr/>
        </p:nvSpPr>
        <p:spPr>
          <a:xfrm>
            <a:off x="8276912" y="6157521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https://arxiv.org/abs/1905.11946</a:t>
            </a:r>
            <a:r>
              <a:rPr lang="ru-RU" sz="1200" dirty="0"/>
              <a:t> 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377516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8D4CC-8440-F822-2C67-BB9432DD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Transformers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650310-9A67-BDBC-8CE2-D2DABC10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DE" dirty="0"/>
              <a:t>Vision Transformers (2020): </a:t>
            </a:r>
            <a:r>
              <a:rPr lang="de-DE" dirty="0" err="1"/>
              <a:t>Incorporating</a:t>
            </a:r>
            <a:r>
              <a:rPr lang="de-DE" dirty="0"/>
              <a:t> </a:t>
            </a:r>
            <a:r>
              <a:rPr lang="de-DE" dirty="0" err="1"/>
              <a:t>transformer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ru-DE" dirty="0"/>
          </a:p>
          <a:p>
            <a:pPr lvl="1"/>
            <a:r>
              <a:rPr lang="de-DE" dirty="0" err="1"/>
              <a:t>Treats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patches</a:t>
            </a:r>
            <a:endParaRPr lang="ru-DE" dirty="0"/>
          </a:p>
          <a:p>
            <a:pPr lvl="1"/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self</a:t>
            </a:r>
            <a:r>
              <a:rPr lang="de-DE" dirty="0"/>
              <a:t>-attention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convolutions</a:t>
            </a:r>
            <a:endParaRPr lang="ru-DE" dirty="0"/>
          </a:p>
          <a:p>
            <a:pPr lvl="1"/>
            <a:r>
              <a:rPr lang="ru-DE" dirty="0"/>
              <a:t>Outperforms CNNs for many tasks</a:t>
            </a:r>
          </a:p>
          <a:p>
            <a:pPr lvl="1"/>
            <a:r>
              <a:rPr lang="de-DE" dirty="0">
                <a:hlinkClick r:id="rId2"/>
              </a:rPr>
              <a:t>https://arxiv.org/abs/2010.11929</a:t>
            </a:r>
            <a:r>
              <a:rPr lang="de-DE" dirty="0"/>
              <a:t> 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09410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9A823-2C4D-E8F6-0351-98C896A1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Biological Inspiration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BCBDB-7004-4E47-00AD-6E8CB506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Hubel and </a:t>
            </a:r>
            <a:r>
              <a:rPr lang="de-DE" dirty="0" err="1"/>
              <a:t>Wiesel's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(1959-1962)</a:t>
            </a:r>
          </a:p>
          <a:p>
            <a:pPr lvl="1"/>
            <a:r>
              <a:rPr lang="de-DE" dirty="0"/>
              <a:t>David Hubel and Torsten Wiesel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activity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cat's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discovered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light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  <a:p>
            <a:pPr lvl="1"/>
            <a:r>
              <a:rPr lang="de-DE" dirty="0" err="1"/>
              <a:t>Their</a:t>
            </a:r>
            <a:r>
              <a:rPr lang="de-DE" dirty="0"/>
              <a:t> 1962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processing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https://www.ncbi.nlm.nih.gov/pmc/articles/PMC1359523/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Nobel Prize in </a:t>
            </a:r>
            <a:r>
              <a:rPr lang="de-DE" dirty="0" err="1"/>
              <a:t>Physiology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Medicine in 1981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  <a:p>
            <a:pPr lvl="2"/>
            <a:r>
              <a:rPr lang="de-DE" dirty="0">
                <a:hlinkClick r:id="rId3"/>
              </a:rPr>
              <a:t>https://www.nobelprize.org/prizes/medicine/1981/press-release/</a:t>
            </a:r>
            <a:endParaRPr lang="de-DE" dirty="0"/>
          </a:p>
          <a:p>
            <a:pPr marL="914400" lvl="2" indent="0">
              <a:buNone/>
            </a:pP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4873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133BB-D868-0C44-9FDD-99676849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Biological Inspiration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11F50-47CA-67AC-4B56-AFBC4271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Discovery </a:t>
            </a:r>
            <a:r>
              <a:rPr lang="de-DE" dirty="0" err="1"/>
              <a:t>of</a:t>
            </a:r>
            <a:r>
              <a:rPr lang="de-DE" dirty="0"/>
              <a:t> simple and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in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cortex</a:t>
            </a:r>
            <a:endParaRPr lang="de-DE" dirty="0"/>
          </a:p>
          <a:p>
            <a:pPr lvl="1"/>
            <a:r>
              <a:rPr lang="de-DE" dirty="0"/>
              <a:t>Simple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at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positions</a:t>
            </a:r>
            <a:endParaRPr lang="de-DE" dirty="0"/>
          </a:p>
          <a:p>
            <a:pPr lvl="1"/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oriented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regardless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position</a:t>
            </a:r>
            <a:endParaRPr lang="de-DE" dirty="0"/>
          </a:p>
          <a:p>
            <a:pPr lvl="1"/>
            <a:r>
              <a:rPr lang="de-DE" dirty="0"/>
              <a:t>This </a:t>
            </a: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 </a:t>
            </a:r>
            <a:r>
              <a:rPr lang="de-DE" dirty="0" err="1"/>
              <a:t>inspired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</a:t>
            </a:r>
            <a:r>
              <a:rPr lang="de-DE" dirty="0" err="1"/>
              <a:t>of</a:t>
            </a:r>
            <a:r>
              <a:rPr lang="de-DE" dirty="0"/>
              <a:t> CNNs</a:t>
            </a:r>
          </a:p>
          <a:p>
            <a:pPr lvl="1"/>
            <a:r>
              <a:rPr lang="de-DE" dirty="0" err="1"/>
              <a:t>Fukushima's</a:t>
            </a:r>
            <a:r>
              <a:rPr lang="de-DE" dirty="0"/>
              <a:t> </a:t>
            </a:r>
            <a:r>
              <a:rPr lang="de-DE" dirty="0" err="1"/>
              <a:t>Neocognitron</a:t>
            </a:r>
            <a:r>
              <a:rPr lang="de-DE" dirty="0"/>
              <a:t> (1980)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https://www.cs.princeton.edu/courses/archive/spr08/cos598B/Readings/Fukushima1980.pdf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754400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96D48-39D9-8BE4-70D6-85782BF6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Biological Inspiration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676323-2F9A-3C6A-D719-9A7BD602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Cells </a:t>
            </a:r>
            <a:r>
              <a:rPr lang="de-DE" dirty="0" err="1"/>
              <a:t>respond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neuron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limited "</a:t>
            </a:r>
            <a:r>
              <a:rPr lang="de-DE" dirty="0" err="1"/>
              <a:t>view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(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Neurons at 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de-DE" dirty="0"/>
          </a:p>
          <a:p>
            <a:pPr lvl="2"/>
            <a:r>
              <a:rPr lang="de-DE" dirty="0"/>
              <a:t>This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CNNs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sizes</a:t>
            </a:r>
            <a:r>
              <a:rPr lang="de-DE" dirty="0"/>
              <a:t> and network </a:t>
            </a:r>
            <a:r>
              <a:rPr lang="de-DE" dirty="0" err="1"/>
              <a:t>depth</a:t>
            </a:r>
            <a:endParaRPr lang="de-DE" dirty="0"/>
          </a:p>
          <a:p>
            <a:pPr lvl="1"/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receptive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in CNNs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striking</a:t>
            </a:r>
            <a:r>
              <a:rPr lang="de-DE" dirty="0"/>
              <a:t> </a:t>
            </a:r>
            <a:r>
              <a:rPr lang="de-DE" dirty="0" err="1"/>
              <a:t>similarities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biological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https://distill.pub/2017/feature-visualization</a:t>
            </a:r>
            <a:endParaRPr lang="de-DE" dirty="0"/>
          </a:p>
          <a:p>
            <a:pPr lvl="2"/>
            <a:r>
              <a:rPr lang="de-DE" dirty="0"/>
              <a:t>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7791549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3908</Words>
  <Application>Microsoft Macintosh PowerPoint</Application>
  <PresentationFormat>Широкоэкранный</PresentationFormat>
  <Paragraphs>440</Paragraphs>
  <Slides>61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GT America Standard</vt:lpstr>
      <vt:lpstr>system-ui</vt:lpstr>
      <vt:lpstr>Тема Office</vt:lpstr>
      <vt:lpstr>Deep Learning</vt:lpstr>
      <vt:lpstr>Outline of the lecture</vt:lpstr>
      <vt:lpstr>Introduction</vt:lpstr>
      <vt:lpstr>Introduction</vt:lpstr>
      <vt:lpstr>Introduction</vt:lpstr>
      <vt:lpstr>Introduction</vt:lpstr>
      <vt:lpstr>Biological Inspiration</vt:lpstr>
      <vt:lpstr>Biological Inspiration</vt:lpstr>
      <vt:lpstr>Biological Inspiration</vt:lpstr>
      <vt:lpstr>Biological Inspiration</vt:lpstr>
      <vt:lpstr>Foundations in Classical Computer Vision</vt:lpstr>
      <vt:lpstr>Foundations in Classical Computer Vision</vt:lpstr>
      <vt:lpstr>Foundations in Classical Computer Vision</vt:lpstr>
      <vt:lpstr>Foundations in Classical Computer Vision</vt:lpstr>
      <vt:lpstr>Why Convolutions Work for Images</vt:lpstr>
      <vt:lpstr>Why Convolutions Work for Images</vt:lpstr>
      <vt:lpstr>Why Convolutions Work for Images</vt:lpstr>
      <vt:lpstr>Why Convolutions Work for Images</vt:lpstr>
      <vt:lpstr>Why Convolutions Work for Images</vt:lpstr>
      <vt:lpstr>Mathematical Definition</vt:lpstr>
      <vt:lpstr>Mathematical Definition</vt:lpstr>
      <vt:lpstr>Mathematical Definition</vt:lpstr>
      <vt:lpstr>Mathematical definition</vt:lpstr>
      <vt:lpstr>Data Formats</vt:lpstr>
      <vt:lpstr>NCHW Data Format</vt:lpstr>
      <vt:lpstr>Forward pass of a Convolutional Layer</vt:lpstr>
      <vt:lpstr>Forward pass of a Convolutional Layer</vt:lpstr>
      <vt:lpstr>Backward pass of a Convolutional Layer</vt:lpstr>
      <vt:lpstr>Backward pass of a Convolutional Layer</vt:lpstr>
      <vt:lpstr>Backward pass of a Convolutional Layer</vt:lpstr>
      <vt:lpstr>Early beginnings of CNNs</vt:lpstr>
      <vt:lpstr>Early beginnings of CNNs</vt:lpstr>
      <vt:lpstr>Early beginnings of CNNs</vt:lpstr>
      <vt:lpstr>Early beginnings of CNNs</vt:lpstr>
      <vt:lpstr>Early beginnings of CNNs</vt:lpstr>
      <vt:lpstr>The CNN Winter and Revival</vt:lpstr>
      <vt:lpstr>The CNN Winter and Revival</vt:lpstr>
      <vt:lpstr>The CNN Winter and Revival</vt:lpstr>
      <vt:lpstr>The AlexNet Breakthrough</vt:lpstr>
      <vt:lpstr>The AlexNet Breakthrough</vt:lpstr>
      <vt:lpstr>The AlexNet Breakthrough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The Deep Learning Revolution</vt:lpstr>
      <vt:lpstr>Transformers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Microsoft Office User</dc:creator>
  <cp:lastModifiedBy>Microsoft Office User</cp:lastModifiedBy>
  <cp:revision>165</cp:revision>
  <dcterms:created xsi:type="dcterms:W3CDTF">2025-04-02T09:52:40Z</dcterms:created>
  <dcterms:modified xsi:type="dcterms:W3CDTF">2025-04-03T08:51:16Z</dcterms:modified>
</cp:coreProperties>
</file>